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1"/>
  </p:notesMasterIdLst>
  <p:sldIdLst>
    <p:sldId id="269" r:id="rId3"/>
    <p:sldId id="466" r:id="rId4"/>
    <p:sldId id="467" r:id="rId5"/>
    <p:sldId id="530" r:id="rId6"/>
    <p:sldId id="472" r:id="rId7"/>
    <p:sldId id="468" r:id="rId8"/>
    <p:sldId id="490" r:id="rId9"/>
    <p:sldId id="491" r:id="rId10"/>
    <p:sldId id="524" r:id="rId11"/>
    <p:sldId id="492" r:id="rId12"/>
    <p:sldId id="525" r:id="rId13"/>
    <p:sldId id="528" r:id="rId14"/>
    <p:sldId id="526" r:id="rId15"/>
    <p:sldId id="493" r:id="rId16"/>
    <p:sldId id="527" r:id="rId17"/>
    <p:sldId id="489" r:id="rId18"/>
    <p:sldId id="531" r:id="rId19"/>
    <p:sldId id="4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CDA"/>
    <a:srgbClr val="FF0000"/>
    <a:srgbClr val="ECEEF1"/>
    <a:srgbClr val="CFD5EA"/>
    <a:srgbClr val="E9EBF5"/>
    <a:srgbClr val="4472C4"/>
    <a:srgbClr val="DA2E41"/>
    <a:srgbClr val="C3E2AC"/>
    <a:srgbClr val="D7C8E6"/>
    <a:srgbClr val="FAD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6DC45-6294-43D9-9048-5265D406BD52}" v="1" dt="2019-03-17T16:12:33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64" autoAdjust="0"/>
    <p:restoredTop sz="94542" autoAdjust="0"/>
  </p:normalViewPr>
  <p:slideViewPr>
    <p:cSldViewPr snapToGrid="0">
      <p:cViewPr varScale="1">
        <p:scale>
          <a:sx n="90" d="100"/>
          <a:sy n="90" d="100"/>
        </p:scale>
        <p:origin x="8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Bartlett" userId="5d65b952-c77e-4a71-9c7e-0148cdde3252" providerId="ADAL" clId="{F0F6DC45-6294-43D9-9048-5265D406BD52}"/>
    <pc:docChg chg="modSld">
      <pc:chgData name="Sophie Bartlett" userId="5d65b952-c77e-4a71-9c7e-0148cdde3252" providerId="ADAL" clId="{F0F6DC45-6294-43D9-9048-5265D406BD52}" dt="2019-03-17T16:12:35.448" v="55" actId="14100"/>
      <pc:docMkLst>
        <pc:docMk/>
      </pc:docMkLst>
      <pc:sldChg chg="modSp">
        <pc:chgData name="Sophie Bartlett" userId="5d65b952-c77e-4a71-9c7e-0148cdde3252" providerId="ADAL" clId="{F0F6DC45-6294-43D9-9048-5265D406BD52}" dt="2019-03-17T16:12:26.044" v="53" actId="20577"/>
        <pc:sldMkLst>
          <pc:docMk/>
          <pc:sldMk cId="1971973800" sldId="421"/>
        </pc:sldMkLst>
        <pc:spChg chg="mod">
          <ac:chgData name="Sophie Bartlett" userId="5d65b952-c77e-4a71-9c7e-0148cdde3252" providerId="ADAL" clId="{F0F6DC45-6294-43D9-9048-5265D406BD52}" dt="2019-03-17T16:12:26.044" v="53" actId="20577"/>
          <ac:spMkLst>
            <pc:docMk/>
            <pc:sldMk cId="1971973800" sldId="421"/>
            <ac:spMk id="5" creationId="{53138321-2CB3-4309-9A14-AFD49F6943A9}"/>
          </ac:spMkLst>
        </pc:spChg>
      </pc:sldChg>
      <pc:sldChg chg="modSp">
        <pc:chgData name="Sophie Bartlett" userId="5d65b952-c77e-4a71-9c7e-0148cdde3252" providerId="ADAL" clId="{F0F6DC45-6294-43D9-9048-5265D406BD52}" dt="2019-03-17T16:12:35.448" v="55" actId="14100"/>
        <pc:sldMkLst>
          <pc:docMk/>
          <pc:sldMk cId="2818181267" sldId="489"/>
        </pc:sldMkLst>
        <pc:spChg chg="mod">
          <ac:chgData name="Sophie Bartlett" userId="5d65b952-c77e-4a71-9c7e-0148cdde3252" providerId="ADAL" clId="{F0F6DC45-6294-43D9-9048-5265D406BD52}" dt="2019-03-17T16:12:35.448" v="55" actId="14100"/>
          <ac:spMkLst>
            <pc:docMk/>
            <pc:sldMk cId="2818181267" sldId="489"/>
            <ac:spMk id="5" creationId="{53138321-2CB3-4309-9A14-AFD49F6943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0ABC9-3E9D-4513-8CD5-5495D72923D5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C8BFF-404A-4EAA-B238-E4635752C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1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C8BFF-404A-4EAA-B238-E4635752C7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7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C8BFF-404A-4EAA-B238-E4635752C78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8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C8BFF-404A-4EAA-B238-E4635752C78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9C8BFF-404A-4EAA-B238-E4635752C78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5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thirdspacelearning.com/ub-interventions-general/?utm_source=download&amp;utm_medium=resource&amp;utm_campaign=tsl_september_2018&amp;utm_content=wr_ppt_year6_fractions_aut5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1 Weight &amp; Volume Lesson</a:t>
            </a:r>
            <a:r>
              <a:rPr lang="en-US" sz="1200" b="0" baseline="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2</a:t>
            </a:r>
            <a:endParaRPr lang="en-US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E977A0-D59B-4127-B988-0357B17748EC}"/>
              </a:ext>
            </a:extLst>
          </p:cNvPr>
          <p:cNvSpPr/>
          <p:nvPr userDrawn="1"/>
        </p:nvSpPr>
        <p:spPr>
          <a:xfrm>
            <a:off x="-35226" y="6408064"/>
            <a:ext cx="9179226" cy="500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B37979D-0168-493E-96C8-3F8ECF0011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388" y="6529811"/>
            <a:ext cx="2646941" cy="2222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336576"/>
            <a:ext cx="8720586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br>
              <a:rPr lang="en-US" sz="11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rgbClr val="388CDA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  <a:hlinkClick r:id="rId3"/>
              </a:rPr>
              <a:t>thirdspacelearning.com</a:t>
            </a:r>
            <a:r>
              <a:rPr lang="en-US" sz="11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 Specialist 1-to-1 </a:t>
            </a:r>
            <a:r>
              <a:rPr lang="en-US" sz="1100" dirty="0" err="1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maths</a:t>
            </a:r>
            <a:r>
              <a:rPr lang="en-US" sz="1100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 interventions and curriculum resources</a:t>
            </a: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226024" y="581013"/>
            <a:ext cx="10563976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measure</a:t>
            </a:r>
            <a:r>
              <a:rPr lang="en-US" sz="2800" b="0" baseline="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mass of an object</a:t>
            </a:r>
            <a:endParaRPr lang="en-US" sz="2800" b="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0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21/10/2019</a:t>
            </a:fld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 descr="Template-blue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5088" y="61915"/>
            <a:ext cx="9026525" cy="673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 descr="corner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1" y="6356353"/>
            <a:ext cx="28955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9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17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26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34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43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51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6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69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Shape 132" descr="logo-01.png"/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71823" y="281412"/>
            <a:ext cx="1046636" cy="11302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174002" y="4770438"/>
            <a:ext cx="2846291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base">
              <a:defRPr/>
            </a:pPr>
            <a:r>
              <a:rPr lang="en-GB" sz="6600" b="1" kern="1200" dirty="0">
                <a:solidFill>
                  <a:prstClr val="white"/>
                </a:solidFill>
                <a:latin typeface="Bryant Bold" panose="020B0503040000020003" pitchFamily="34" charset="0"/>
                <a:ea typeface="MS PGothic" panose="020B0600070205080204" pitchFamily="34" charset="-128"/>
                <a:cs typeface="Bryant Regular" panose="020B0503040000020003" pitchFamily="34" charset="0"/>
              </a:rPr>
              <a:t> </a:t>
            </a:r>
            <a:r>
              <a:rPr lang="en-GB" sz="6600" b="1" kern="1200" dirty="0">
                <a:solidFill>
                  <a:prstClr val="black"/>
                </a:solidFill>
                <a:latin typeface="Bryant Bold" panose="020B0503040000020003" pitchFamily="34" charset="0"/>
                <a:ea typeface="MS PGothic" panose="020B0600070205080204" pitchFamily="34" charset="-128"/>
                <a:cs typeface="Bryant Regular" panose="020B0503040000020003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" y="4776789"/>
            <a:ext cx="2854569" cy="1171575"/>
          </a:xfrm>
        </p:spPr>
        <p:txBody>
          <a:bodyPr/>
          <a:lstStyle>
            <a:lvl1pPr marL="112544" indent="0">
              <a:buNone/>
              <a:defRPr sz="660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643836" y="4776788"/>
            <a:ext cx="3196004" cy="1192212"/>
          </a:xfrm>
        </p:spPr>
        <p:txBody>
          <a:bodyPr/>
          <a:lstStyle>
            <a:lvl1pPr marL="112544" indent="0">
              <a:buNone/>
              <a:defRPr sz="660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95141" y="1473624"/>
            <a:ext cx="8298474" cy="2749550"/>
          </a:xfrm>
        </p:spPr>
        <p:txBody>
          <a:bodyPr/>
          <a:lstStyle>
            <a:lvl1pPr marL="112544" indent="0" algn="ctr">
              <a:buNone/>
              <a:defRPr sz="4505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5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1 Weight &amp; Volume Lesson</a:t>
            </a:r>
            <a:r>
              <a:rPr lang="en-US" sz="1200" b="0" baseline="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2</a:t>
            </a:r>
            <a:endParaRPr lang="en-US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226024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0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21/10/2019</a:t>
            </a:fld>
            <a:endParaRPr lang="en-GB" sz="12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45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35F8-868C-47A9-9EC8-5E505ACDC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EF8473-15AF-478F-85EB-A1336BEDA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80005-712C-4942-8ACD-480C71528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F91E0-2B55-4FE5-8730-19E2BA95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D14A-D303-43F4-A425-9A1BAAA8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81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433D-4C5A-4B29-9107-2ADCECA10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3CEB9-74EE-4773-8EB3-D870CCF18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0C889-484F-4E8F-9754-59A71700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4B4A-8B01-42B9-8E4B-BB954D22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EC74B-DA3F-47B1-91B3-0621F014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57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39EE-8859-4ED0-AEB5-C9F785E8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0D864-C2C8-4779-9E62-8CBE89F8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0D752-881E-497C-A5AE-BD8B22DA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DF30-6297-4C92-A18B-3E04F6F93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ABAFC-6110-42A6-9A43-5DD597AF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69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6AA98-7FD1-415D-B7F1-4535BA25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1807A-3B54-4547-870C-010925EDF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9DA09-7520-499A-BC1E-959B55CE8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217AE-5BA6-44F9-8FD3-78FAE304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FA5BD-FA0D-4AB3-B327-526C7F891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80C55-7A8A-40D2-A45F-0822A02B0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70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62CA7-7881-411E-B060-4736145B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90455-0ABC-4EF8-9E28-47E20C2A1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21B2F-BC5A-40B5-952A-64582D938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4DFEE-410B-4BE8-A2E6-6E0B6E346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81563-9768-4C75-843E-A946B5D11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D681D-138E-45E6-BFDB-CBD0240E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E6B17-B18D-4E55-90F8-2DF1AC7D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0B5CA4-D898-4A19-B35D-F1878983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4375-CB4D-4A1C-98C4-8C634750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6AFC4-AAB8-4163-8767-FDC27CFA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38EBA-004E-4860-AF53-8AC206CE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E78CC-C392-4E5C-BCCF-C1FAA386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0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3499C-0670-4928-8F02-774FCB2F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8D6F2-2FC4-4E9D-B1C1-0B3F2BF2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AD556-0059-411E-B5B7-0C60D6B9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DF3C-F781-454F-924E-49C4F9ED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2F39C-8A5C-48A6-9924-B41AF703C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32A0-DBAE-4C71-BC13-66AA4445E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DFBE8-C223-458F-BDEE-E68BC469F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89152-EECC-463F-A556-A3144AB2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97BED-15F6-4562-8ACF-D68DA60A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28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25AD-9B67-4D6D-AFF3-D33C464AB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9F3C78-D0B7-40DD-88F9-9D8E365AB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24B3A-7565-4836-9F6E-5B5E561F8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78B81-75AE-4EBD-8D7D-D624D5EE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2158B-F024-4F7F-ACC5-7D6AE62D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D1E8E-4B58-49A4-9AD7-1007D709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496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A819-EB84-40EB-AA2A-CFBA52BF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561BB-91F6-4212-959B-8533F6C65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8F4E9-5E33-4EAA-B649-8F249014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DFDCD-7496-4AB5-B71A-B5EF71CF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F37BB-6B71-42E9-A762-86F4F726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925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F03AF-4D3D-4B80-9AD4-F49F33207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0FCDC-BD21-4064-9C34-CE3B3E87B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F1172-C760-4BBB-BF36-177F6365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AA896-6A8B-4928-8A9F-07DED9DC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ADB21-18D0-47EB-AEFD-FC37F333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37499-C63A-445E-8272-C7B6D0C26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780EF-4472-40CC-8BA1-3C9F65200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144F9-F843-4AEE-AB06-2ED7327A8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FF31-BEE7-4260-9B07-C1E7B678DB9F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4972F-7B4A-4C03-BFB3-08F6C7ABD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597B8-29ED-4F13-A66A-70075DBBC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3217-486C-479A-A38E-951974623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40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32398" y="5537782"/>
            <a:ext cx="6568440" cy="1007852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Weight &amp; Volume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Lesson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95141" y="2451312"/>
            <a:ext cx="8298474" cy="1955376"/>
          </a:xfrm>
        </p:spPr>
        <p:txBody>
          <a:bodyPr/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Ready-to-go Lesson Slides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D22F3B0-BBDC-464D-AF67-4B8B4DBD3A1F}"/>
              </a:ext>
            </a:extLst>
          </p:cNvPr>
          <p:cNvSpPr txBox="1">
            <a:spLocks/>
          </p:cNvSpPr>
          <p:nvPr/>
        </p:nvSpPr>
        <p:spPr>
          <a:xfrm>
            <a:off x="8145438" y="6334311"/>
            <a:ext cx="998562" cy="422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2544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600" kern="1200">
                <a:solidFill>
                  <a:schemeClr val="bg1"/>
                </a:solidFill>
                <a:latin typeface="Bryant Bold" panose="020B050304000002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Spr4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0255" y="4880064"/>
            <a:ext cx="346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note: Balance scales and cubes or other non-standard units will be needed for parts of this lesson.</a:t>
            </a:r>
          </a:p>
        </p:txBody>
      </p:sp>
    </p:spTree>
    <p:extLst>
      <p:ext uri="{BB962C8B-B14F-4D97-AF65-F5344CB8AC3E}">
        <p14:creationId xmlns:p14="http://schemas.microsoft.com/office/powerpoint/2010/main" val="12340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52228" y="1444992"/>
            <a:ext cx="56337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would be best to measure the mass of a pencil?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Wooden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Cubes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82550" y="3186738"/>
            <a:ext cx="5633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864D0E-6224-49FA-9A1C-E11C2626ACEC}"/>
              </a:ext>
            </a:extLst>
          </p:cNvPr>
          <p:cNvSpPr txBox="1"/>
          <p:nvPr/>
        </p:nvSpPr>
        <p:spPr>
          <a:xfrm>
            <a:off x="252228" y="1075660"/>
            <a:ext cx="165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22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52228" y="1444992"/>
            <a:ext cx="56337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would be best to measure the mass of a pencil?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Wooden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Cubes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82550" y="3186738"/>
            <a:ext cx="5633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228" y="3414762"/>
            <a:ext cx="414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Counters would be best as a pencil is quite a light object.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1E38F4-448C-477A-A687-6A1BD20BDD6B}"/>
              </a:ext>
            </a:extLst>
          </p:cNvPr>
          <p:cNvSpPr txBox="1"/>
          <p:nvPr/>
        </p:nvSpPr>
        <p:spPr>
          <a:xfrm>
            <a:off x="252228" y="1075660"/>
            <a:ext cx="165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7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52228" y="1444992"/>
            <a:ext cx="5633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would be best to measure the mass of a school bag?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Wooden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Pencils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0" y="3186738"/>
            <a:ext cx="5633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509A2-D244-43F8-A282-956ABBB723D3}"/>
              </a:ext>
            </a:extLst>
          </p:cNvPr>
          <p:cNvSpPr txBox="1"/>
          <p:nvPr/>
        </p:nvSpPr>
        <p:spPr>
          <a:xfrm>
            <a:off x="252228" y="1075660"/>
            <a:ext cx="165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6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52228" y="1444992"/>
            <a:ext cx="56337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would be best to measure the mass of a school bag?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Wooden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Pencils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0" y="3186738"/>
            <a:ext cx="5633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228" y="3540681"/>
            <a:ext cx="414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Wooden blocks would be best as a school bag is quite a heavy object.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55443F-C5DB-4C0B-B011-CFDA79E29BB4}"/>
              </a:ext>
            </a:extLst>
          </p:cNvPr>
          <p:cNvSpPr txBox="1"/>
          <p:nvPr/>
        </p:nvSpPr>
        <p:spPr>
          <a:xfrm>
            <a:off x="252228" y="1075660"/>
            <a:ext cx="165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3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992852-C1ED-4ADA-8250-63F34F68E752}"/>
              </a:ext>
            </a:extLst>
          </p:cNvPr>
          <p:cNvSpPr/>
          <p:nvPr/>
        </p:nvSpPr>
        <p:spPr>
          <a:xfrm>
            <a:off x="6768452" y="5281769"/>
            <a:ext cx="2092960" cy="1077218"/>
          </a:xfrm>
          <a:prstGeom prst="rect">
            <a:avLst/>
          </a:prstGeom>
          <a:solidFill>
            <a:srgbClr val="ECEE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Extension: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your chosen unit to see if it works well.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6F2BA-3C27-48DF-9481-79F948D1FE77}"/>
              </a:ext>
            </a:extLst>
          </p:cNvPr>
          <p:cNvSpPr txBox="1"/>
          <p:nvPr/>
        </p:nvSpPr>
        <p:spPr>
          <a:xfrm>
            <a:off x="252228" y="1437167"/>
            <a:ext cx="56337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would be best to measure the mass of a dictionary?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Wooden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Cubes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5A27D-6BA9-46CB-B8FD-AA20093FAFAD}"/>
              </a:ext>
            </a:extLst>
          </p:cNvPr>
          <p:cNvSpPr txBox="1"/>
          <p:nvPr/>
        </p:nvSpPr>
        <p:spPr>
          <a:xfrm>
            <a:off x="252228" y="10678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72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992852-C1ED-4ADA-8250-63F34F68E752}"/>
              </a:ext>
            </a:extLst>
          </p:cNvPr>
          <p:cNvSpPr/>
          <p:nvPr/>
        </p:nvSpPr>
        <p:spPr>
          <a:xfrm>
            <a:off x="6768452" y="5281769"/>
            <a:ext cx="2092960" cy="1077218"/>
          </a:xfrm>
          <a:prstGeom prst="rect">
            <a:avLst/>
          </a:prstGeom>
          <a:solidFill>
            <a:srgbClr val="ECEE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Extension: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your chosen unit to see if it works well.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6F2BA-3C27-48DF-9481-79F948D1FE77}"/>
              </a:ext>
            </a:extLst>
          </p:cNvPr>
          <p:cNvSpPr txBox="1"/>
          <p:nvPr/>
        </p:nvSpPr>
        <p:spPr>
          <a:xfrm>
            <a:off x="252228" y="3017184"/>
            <a:ext cx="56337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Dictionaries are quite a heavy book so cubes or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wooden blocks would be most useful.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D5349-8203-4958-890A-EA92078E9421}"/>
              </a:ext>
            </a:extLst>
          </p:cNvPr>
          <p:cNvSpPr txBox="1"/>
          <p:nvPr/>
        </p:nvSpPr>
        <p:spPr>
          <a:xfrm>
            <a:off x="252228" y="1437167"/>
            <a:ext cx="56337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would be best to measure the mass of a dictionary?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Wooden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Cubes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CB44D-65E5-40DC-8199-DBE17840A2AB}"/>
              </a:ext>
            </a:extLst>
          </p:cNvPr>
          <p:cNvSpPr txBox="1"/>
          <p:nvPr/>
        </p:nvSpPr>
        <p:spPr>
          <a:xfrm>
            <a:off x="252228" y="10678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7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277007" y="173964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</a:t>
            </a:r>
            <a:endParaRPr lang="en-GB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77007" y="2116945"/>
            <a:ext cx="6265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cubes does the sandwich weigh? How do you know?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337" y="2771240"/>
            <a:ext cx="3895725" cy="3019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9EF889-AB5F-4854-B44D-946ABA595286}"/>
              </a:ext>
            </a:extLst>
          </p:cNvPr>
          <p:cNvSpPr txBox="1"/>
          <p:nvPr/>
        </p:nvSpPr>
        <p:spPr>
          <a:xfrm>
            <a:off x="381007" y="1095703"/>
            <a:ext cx="79850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know that mass means how heavy something 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can use cubes or bricks to measure the mass of an object on a scale</a:t>
            </a:r>
          </a:p>
        </p:txBody>
      </p:sp>
    </p:spTree>
    <p:extLst>
      <p:ext uri="{BB962C8B-B14F-4D97-AF65-F5344CB8AC3E}">
        <p14:creationId xmlns:p14="http://schemas.microsoft.com/office/powerpoint/2010/main" val="2818181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10940"/>
            <a:ext cx="3895725" cy="3019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3225800"/>
            <a:ext cx="19478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sandwich weighs 3 cubes because I can take one cube off each side and it will be balanced.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11646F-434D-4E97-A018-833AD6CA90EE}"/>
              </a:ext>
            </a:extLst>
          </p:cNvPr>
          <p:cNvSpPr txBox="1"/>
          <p:nvPr/>
        </p:nvSpPr>
        <p:spPr>
          <a:xfrm>
            <a:off x="277007" y="173964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</a:t>
            </a:r>
            <a:endParaRPr lang="en-GB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3DB9BC-630E-4385-8BEC-71186C39A67B}"/>
              </a:ext>
            </a:extLst>
          </p:cNvPr>
          <p:cNvSpPr txBox="1"/>
          <p:nvPr/>
        </p:nvSpPr>
        <p:spPr>
          <a:xfrm>
            <a:off x="277007" y="2116945"/>
            <a:ext cx="6265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cubes does the sandwich weigh? How do you know?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A201E0-3051-4105-931D-B07A88C6F4AF}"/>
              </a:ext>
            </a:extLst>
          </p:cNvPr>
          <p:cNvSpPr txBox="1"/>
          <p:nvPr/>
        </p:nvSpPr>
        <p:spPr>
          <a:xfrm>
            <a:off x="381007" y="1095703"/>
            <a:ext cx="79850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know that mass means how heavy something 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can use cubes or bricks to measure the mass of an object on a scale</a:t>
            </a:r>
          </a:p>
        </p:txBody>
      </p:sp>
    </p:spTree>
    <p:extLst>
      <p:ext uri="{BB962C8B-B14F-4D97-AF65-F5344CB8AC3E}">
        <p14:creationId xmlns:p14="http://schemas.microsoft.com/office/powerpoint/2010/main" val="2117988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EB82B2-AA71-4837-B985-15A96461F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92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3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75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74681" y="2105404"/>
            <a:ext cx="529809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Jessica is thinking of an object. Her object is heavier than a pencil but lighter than a maths book. What could her object be?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274681" y="17360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7C81D5-A2A8-4586-8B60-29DF318362BA}"/>
              </a:ext>
            </a:extLst>
          </p:cNvPr>
          <p:cNvSpPr txBox="1"/>
          <p:nvPr/>
        </p:nvSpPr>
        <p:spPr>
          <a:xfrm>
            <a:off x="381007" y="1095703"/>
            <a:ext cx="79850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know that mass means how heavy something 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can use cubes or bricks to measure the mass of an object on a scale</a:t>
            </a:r>
          </a:p>
        </p:txBody>
      </p:sp>
    </p:spTree>
    <p:extLst>
      <p:ext uri="{BB962C8B-B14F-4D97-AF65-F5344CB8AC3E}">
        <p14:creationId xmlns:p14="http://schemas.microsoft.com/office/powerpoint/2010/main" val="321703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64048" y="2803697"/>
            <a:ext cx="5298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could use balance scales to investigate objects that fit the criteria.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1EF77-A50D-45E0-A9AD-0A673A862DC5}"/>
              </a:ext>
            </a:extLst>
          </p:cNvPr>
          <p:cNvSpPr txBox="1"/>
          <p:nvPr/>
        </p:nvSpPr>
        <p:spPr>
          <a:xfrm>
            <a:off x="274681" y="2105404"/>
            <a:ext cx="5298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Jessica is thinking of an object. Her object is heavier than a pencil but lighter than a maths book. What could her object be?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0A44CE-E9F3-4B0A-9D95-F87107692653}"/>
              </a:ext>
            </a:extLst>
          </p:cNvPr>
          <p:cNvSpPr txBox="1"/>
          <p:nvPr/>
        </p:nvSpPr>
        <p:spPr>
          <a:xfrm>
            <a:off x="274681" y="17360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F39FC9-758F-410D-A17D-06B01D12A460}"/>
              </a:ext>
            </a:extLst>
          </p:cNvPr>
          <p:cNvSpPr txBox="1"/>
          <p:nvPr/>
        </p:nvSpPr>
        <p:spPr>
          <a:xfrm>
            <a:off x="381007" y="1095703"/>
            <a:ext cx="79850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know that mass means how heavy something 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 can use cubes or bricks to measure the mass of an object on a scale</a:t>
            </a:r>
          </a:p>
        </p:txBody>
      </p:sp>
    </p:spTree>
    <p:extLst>
      <p:ext uri="{BB962C8B-B14F-4D97-AF65-F5344CB8AC3E}">
        <p14:creationId xmlns:p14="http://schemas.microsoft.com/office/powerpoint/2010/main" val="196298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52228" y="1444992"/>
            <a:ext cx="56337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these objects.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Let’s measure their masses using cubes and a balance scale.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______ weighs the same as _____ cubes.</a:t>
            </a: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252228" y="1075660"/>
            <a:ext cx="165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700" y="4133590"/>
            <a:ext cx="1934099" cy="176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3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252228" y="10678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92852-C1ED-4ADA-8250-63F34F68E752}"/>
              </a:ext>
            </a:extLst>
          </p:cNvPr>
          <p:cNvSpPr/>
          <p:nvPr/>
        </p:nvSpPr>
        <p:spPr>
          <a:xfrm>
            <a:off x="6691739" y="4699636"/>
            <a:ext cx="2092960" cy="1323439"/>
          </a:xfrm>
          <a:prstGeom prst="rect">
            <a:avLst/>
          </a:prstGeom>
          <a:solidFill>
            <a:srgbClr val="ECEE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Extension: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Which is the heaviest item on your table? Which is the lightest?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6F2BA-3C27-48DF-9481-79F948D1FE77}"/>
              </a:ext>
            </a:extLst>
          </p:cNvPr>
          <p:cNvSpPr txBox="1"/>
          <p:nvPr/>
        </p:nvSpPr>
        <p:spPr>
          <a:xfrm>
            <a:off x="252228" y="1437167"/>
            <a:ext cx="56337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non-standard units to measure each item on your table.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______ weighs the same as _____ cubes.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700" y="4187012"/>
            <a:ext cx="1934099" cy="176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0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138321-2CB3-4309-9A14-AFD49F6943A9}"/>
              </a:ext>
            </a:extLst>
          </p:cNvPr>
          <p:cNvSpPr txBox="1"/>
          <p:nvPr/>
        </p:nvSpPr>
        <p:spPr>
          <a:xfrm>
            <a:off x="252228" y="1444992"/>
            <a:ext cx="5633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Let’s measure these objects using different non-standard units. We could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Cubes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Pencils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Other objects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661" y="3554322"/>
            <a:ext cx="1934099" cy="17619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E60EE0-19F6-44B5-BCEE-85209B4FD321}"/>
              </a:ext>
            </a:extLst>
          </p:cNvPr>
          <p:cNvSpPr txBox="1"/>
          <p:nvPr/>
        </p:nvSpPr>
        <p:spPr>
          <a:xfrm>
            <a:off x="252228" y="1075660"/>
            <a:ext cx="165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7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992852-C1ED-4ADA-8250-63F34F68E752}"/>
              </a:ext>
            </a:extLst>
          </p:cNvPr>
          <p:cNvSpPr/>
          <p:nvPr/>
        </p:nvSpPr>
        <p:spPr>
          <a:xfrm>
            <a:off x="6603352" y="4991071"/>
            <a:ext cx="2092960" cy="1169551"/>
          </a:xfrm>
          <a:prstGeom prst="rect">
            <a:avLst/>
          </a:prstGeom>
          <a:solidFill>
            <a:srgbClr val="ECEE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Extension: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was best to measure the weight of your object?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6F2BA-3C27-48DF-9481-79F948D1FE77}"/>
              </a:ext>
            </a:extLst>
          </p:cNvPr>
          <p:cNvSpPr txBox="1"/>
          <p:nvPr/>
        </p:nvSpPr>
        <p:spPr>
          <a:xfrm>
            <a:off x="252228" y="1437167"/>
            <a:ext cx="56337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Weigh an object on your table using cubes and then weigh the object using a different non-standard unit. What did you notice?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228" y="3699055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was good to use?</a:t>
            </a:r>
          </a:p>
        </p:txBody>
      </p:sp>
      <p:sp>
        <p:nvSpPr>
          <p:cNvPr id="9" name="Rectangle 8"/>
          <p:cNvSpPr/>
          <p:nvPr/>
        </p:nvSpPr>
        <p:spPr>
          <a:xfrm>
            <a:off x="252228" y="4298950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was not good to use?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861" y="2721646"/>
            <a:ext cx="1934099" cy="17619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9B1C217-E2DC-4711-B8B5-B85534A7274A}"/>
              </a:ext>
            </a:extLst>
          </p:cNvPr>
          <p:cNvSpPr txBox="1"/>
          <p:nvPr/>
        </p:nvSpPr>
        <p:spPr>
          <a:xfrm>
            <a:off x="252228" y="10678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4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992852-C1ED-4ADA-8250-63F34F68E752}"/>
              </a:ext>
            </a:extLst>
          </p:cNvPr>
          <p:cNvSpPr/>
          <p:nvPr/>
        </p:nvSpPr>
        <p:spPr>
          <a:xfrm>
            <a:off x="6603352" y="4991071"/>
            <a:ext cx="2092960" cy="1169551"/>
          </a:xfrm>
          <a:prstGeom prst="rect">
            <a:avLst/>
          </a:prstGeom>
          <a:solidFill>
            <a:srgbClr val="ECEEF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Extension: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Which non-standard unit was best to measure the weight of your object?</a:t>
            </a:r>
          </a:p>
        </p:txBody>
      </p:sp>
      <p:sp>
        <p:nvSpPr>
          <p:cNvPr id="9" name="Rectangle 8"/>
          <p:cNvSpPr/>
          <p:nvPr/>
        </p:nvSpPr>
        <p:spPr>
          <a:xfrm>
            <a:off x="252228" y="4483616"/>
            <a:ext cx="57502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to share what they found out. For a lighter 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object, a light unit like counters might be most useful.</a:t>
            </a:r>
          </a:p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heavier object, blocks or cubes would be useful.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861" y="2721646"/>
            <a:ext cx="1934099" cy="17619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FCD0686-5BAE-4408-8697-B392EF4D389C}"/>
              </a:ext>
            </a:extLst>
          </p:cNvPr>
          <p:cNvSpPr txBox="1"/>
          <p:nvPr/>
        </p:nvSpPr>
        <p:spPr>
          <a:xfrm>
            <a:off x="252228" y="10678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767BD5-16E1-4CEE-BAF2-F0A5082A9480}"/>
              </a:ext>
            </a:extLst>
          </p:cNvPr>
          <p:cNvSpPr txBox="1"/>
          <p:nvPr/>
        </p:nvSpPr>
        <p:spPr>
          <a:xfrm>
            <a:off x="252228" y="1437167"/>
            <a:ext cx="56337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Weigh an object on your table using cubes and then weigh the object using a different non-standard unit. What did you notice?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4D6220-C46E-4D62-BD1E-F9896DEA8684}"/>
              </a:ext>
            </a:extLst>
          </p:cNvPr>
          <p:cNvSpPr/>
          <p:nvPr/>
        </p:nvSpPr>
        <p:spPr>
          <a:xfrm>
            <a:off x="252228" y="3699055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was good to use?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52BB68-AB42-4EE6-ACAD-1D5864981894}"/>
              </a:ext>
            </a:extLst>
          </p:cNvPr>
          <p:cNvSpPr/>
          <p:nvPr/>
        </p:nvSpPr>
        <p:spPr>
          <a:xfrm>
            <a:off x="252228" y="4298950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was not good to use? </a:t>
            </a:r>
          </a:p>
        </p:txBody>
      </p:sp>
    </p:spTree>
    <p:extLst>
      <p:ext uri="{BB962C8B-B14F-4D97-AF65-F5344CB8AC3E}">
        <p14:creationId xmlns:p14="http://schemas.microsoft.com/office/powerpoint/2010/main" val="368540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7957</TotalTime>
  <Words>685</Words>
  <Application>Microsoft Office PowerPoint</Application>
  <PresentationFormat>On-screen Show (4:3)</PresentationFormat>
  <Paragraphs>120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Bryant Bold</vt:lpstr>
      <vt:lpstr>Calibri</vt:lpstr>
      <vt:lpstr>Calibri Light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Athienitis</dc:creator>
  <cp:lastModifiedBy>Interns</cp:lastModifiedBy>
  <cp:revision>215</cp:revision>
  <dcterms:created xsi:type="dcterms:W3CDTF">2018-09-08T23:27:11Z</dcterms:created>
  <dcterms:modified xsi:type="dcterms:W3CDTF">2019-10-23T10:44:13Z</dcterms:modified>
</cp:coreProperties>
</file>