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4"/>
  </p:notesMasterIdLst>
  <p:sldIdLst>
    <p:sldId id="269" r:id="rId6"/>
    <p:sldId id="466" r:id="rId7"/>
    <p:sldId id="467" r:id="rId8"/>
    <p:sldId id="506" r:id="rId9"/>
    <p:sldId id="472" r:id="rId10"/>
    <p:sldId id="508" r:id="rId11"/>
    <p:sldId id="468" r:id="rId12"/>
    <p:sldId id="490" r:id="rId13"/>
    <p:sldId id="511" r:id="rId14"/>
    <p:sldId id="512" r:id="rId15"/>
    <p:sldId id="513" r:id="rId16"/>
    <p:sldId id="491" r:id="rId17"/>
    <p:sldId id="514" r:id="rId18"/>
    <p:sldId id="492" r:id="rId19"/>
    <p:sldId id="493" r:id="rId20"/>
    <p:sldId id="489" r:id="rId21"/>
    <p:sldId id="519" r:id="rId22"/>
    <p:sldId id="4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FF0000"/>
    <a:srgbClr val="ECEEF1"/>
    <a:srgbClr val="CFD5EA"/>
    <a:srgbClr val="E9EBF5"/>
    <a:srgbClr val="4472C4"/>
    <a:srgbClr val="DA2E41"/>
    <a:srgbClr val="C3E2AC"/>
    <a:srgbClr val="D7C8E6"/>
    <a:srgbClr val="FAD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6DC45-6294-43D9-9048-5265D406BD52}" v="1" dt="2019-03-17T16:12:33.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542" autoAdjust="0"/>
  </p:normalViewPr>
  <p:slideViewPr>
    <p:cSldViewPr snapToGrid="0">
      <p:cViewPr varScale="1">
        <p:scale>
          <a:sx n="90" d="100"/>
          <a:sy n="90"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0ABC9-3E9D-4513-8CD5-5495D72923D5}" type="datetimeFigureOut">
              <a:rPr lang="en-GB" smtClean="0"/>
              <a:t>21/10/2019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C8BFF-404A-4EAA-B238-E4635752C783}" type="slidenum">
              <a:rPr lang="en-GB" smtClean="0"/>
              <a:t>‹#›</a:t>
            </a:fld>
            <a:endParaRPr lang="en-GB"/>
          </a:p>
        </p:txBody>
      </p:sp>
    </p:spTree>
    <p:extLst>
      <p:ext uri="{BB962C8B-B14F-4D97-AF65-F5344CB8AC3E}">
        <p14:creationId xmlns:p14="http://schemas.microsoft.com/office/powerpoint/2010/main" val="271001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16</a:t>
            </a:fld>
            <a:endParaRPr lang="en-GB"/>
          </a:p>
        </p:txBody>
      </p:sp>
    </p:spTree>
    <p:extLst>
      <p:ext uri="{BB962C8B-B14F-4D97-AF65-F5344CB8AC3E}">
        <p14:creationId xmlns:p14="http://schemas.microsoft.com/office/powerpoint/2010/main" val="345168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17</a:t>
            </a:fld>
            <a:endParaRPr lang="en-GB"/>
          </a:p>
        </p:txBody>
      </p:sp>
    </p:spTree>
    <p:extLst>
      <p:ext uri="{BB962C8B-B14F-4D97-AF65-F5344CB8AC3E}">
        <p14:creationId xmlns:p14="http://schemas.microsoft.com/office/powerpoint/2010/main" val="319960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18</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september_2018&amp;utm_content=wr_ppt_year6_fractions_aut5"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1 Weight &amp; Volume Lesson</a:t>
            </a:r>
            <a:r>
              <a:rPr lang="en-US" sz="1200" b="0" baseline="0" dirty="0">
                <a:solidFill>
                  <a:schemeClr val="bg1"/>
                </a:solidFill>
                <a:latin typeface="Arial" panose="020B0604020202020204" pitchFamily="34" charset="0"/>
                <a:ea typeface="Tahoma"/>
                <a:cs typeface="Arial" panose="020B0604020202020204" pitchFamily="34" charset="0"/>
              </a:rPr>
              <a:t> 1</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226024" y="581013"/>
            <a:ext cx="1056397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dirty="0">
                <a:solidFill>
                  <a:srgbClr val="388CDA"/>
                </a:solidFill>
                <a:latin typeface="Arial" panose="020B0604020202020204" pitchFamily="34" charset="0"/>
                <a:cs typeface="Arial" panose="020B0604020202020204" pitchFamily="34" charset="0"/>
              </a:rPr>
              <a:t>To begin</a:t>
            </a:r>
            <a:r>
              <a:rPr lang="en-US" sz="2800" b="0" baseline="0" dirty="0">
                <a:solidFill>
                  <a:srgbClr val="388CDA"/>
                </a:solidFill>
                <a:latin typeface="Arial" panose="020B0604020202020204" pitchFamily="34" charset="0"/>
                <a:cs typeface="Arial" panose="020B0604020202020204" pitchFamily="34" charset="0"/>
              </a:rPr>
              <a:t> to understand weight and mass</a:t>
            </a:r>
            <a:endParaRPr lang="en-US" sz="2800" b="0" dirty="0">
              <a:solidFill>
                <a:srgbClr val="388CD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21/10/2019</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381665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1 Weight &amp; Volume Lesson</a:t>
            </a:r>
            <a:r>
              <a:rPr lang="en-US" sz="1200" b="0" baseline="0" dirty="0">
                <a:solidFill>
                  <a:schemeClr val="bg1"/>
                </a:solidFill>
                <a:latin typeface="Arial" panose="020B0604020202020204" pitchFamily="34" charset="0"/>
                <a:ea typeface="Tahoma"/>
                <a:cs typeface="Arial" panose="020B0604020202020204" pitchFamily="34" charset="0"/>
              </a:rPr>
              <a:t> 1</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226024"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21/10/2019</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226024" y="6409707"/>
            <a:ext cx="2646941" cy="222263"/>
          </a:xfrm>
          <a:prstGeom prst="rect">
            <a:avLst/>
          </a:prstGeom>
        </p:spPr>
      </p:pic>
    </p:spTree>
    <p:extLst>
      <p:ext uri="{BB962C8B-B14F-4D97-AF65-F5344CB8AC3E}">
        <p14:creationId xmlns:p14="http://schemas.microsoft.com/office/powerpoint/2010/main" val="342694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35F8-868C-47A9-9EC8-5E505ACDC7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EF8473-15AF-478F-85EB-A1336BEDAC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80005-712C-4942-8ACD-480C7152898A}"/>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6C7F91E0-2B55-4FE5-8730-19E2BA957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6D14A-D303-43F4-A425-9A1BAAA865C5}"/>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96588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433D-4C5A-4B29-9107-2ADCECA10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23CEB9-74EE-4773-8EB3-D870CCF184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0C889-484F-4E8F-9754-59A717002981}"/>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F0DA4B4A-8B01-42B9-8E4B-BB954D22A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EC74B-DA3F-47B1-91B3-0621F014E7E2}"/>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30255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39EE-8859-4ED0-AEB5-C9F785E85C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80D864-C2C8-4779-9E62-8CBE89F86F0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70D752-881E-497C-A5AE-BD8B22DA4DFD}"/>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3871DF30-6297-4C92-A18B-3E04F6F93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ABAFC-6110-42A6-9A43-5DD597AF9A1E}"/>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21046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AA98-7FD1-415D-B7F1-4535BA25C2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1807A-3B54-4547-870C-010925EDF01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F9DA09-7520-499A-BC1E-959B55CE850C}"/>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1217AE-5BA6-44F9-8FD3-78FAE3041EFE}"/>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6" name="Footer Placeholder 5">
            <a:extLst>
              <a:ext uri="{FF2B5EF4-FFF2-40B4-BE49-F238E27FC236}">
                <a16:creationId xmlns:a16="http://schemas.microsoft.com/office/drawing/2014/main" id="{C0CFA5BD-FA0D-4AB3-B327-526C7F8913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80C55-7A8A-40D2-A45F-0822A02B06C3}"/>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6997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CA7-7881-411E-B060-4736145BCC4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D90455-0ABC-4EF8-9E28-47E20C2A18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B21B2F-BC5A-40B5-952A-64582D93861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54DFEE-410B-4BE8-A2E6-6E0B6E346A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881563-9768-4C75-843E-A946B5D113B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D681D-138E-45E6-BFDB-CBD0240E00C9}"/>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8" name="Footer Placeholder 7">
            <a:extLst>
              <a:ext uri="{FF2B5EF4-FFF2-40B4-BE49-F238E27FC236}">
                <a16:creationId xmlns:a16="http://schemas.microsoft.com/office/drawing/2014/main" id="{D04E6B17-B18D-4E55-90F8-2DF1AC7DCE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B5CA4-D898-4A19-B35D-F1878983DB6B}"/>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93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4375-CB4D-4A1C-98C4-8C63475097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16AFC4-AAB8-4163-8767-FDC27CFA900C}"/>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4" name="Footer Placeholder 3">
            <a:extLst>
              <a:ext uri="{FF2B5EF4-FFF2-40B4-BE49-F238E27FC236}">
                <a16:creationId xmlns:a16="http://schemas.microsoft.com/office/drawing/2014/main" id="{55838EBA-004E-4860-AF53-8AC206CE01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7E78CC-C392-4E5C-BCCF-C1FAA386BD6A}"/>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77960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3499C-0670-4928-8F02-774FCB2F8BC1}"/>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3" name="Footer Placeholder 2">
            <a:extLst>
              <a:ext uri="{FF2B5EF4-FFF2-40B4-BE49-F238E27FC236}">
                <a16:creationId xmlns:a16="http://schemas.microsoft.com/office/drawing/2014/main" id="{5878D6F2-2FC4-4E9D-B1C1-0B3F2BF2D2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9AD556-0059-411E-B5B7-0C60D6B918F0}"/>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40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DF3C-F781-454F-924E-49C4F9ED41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82F39C-8A5C-48A6-9924-B41AF703C1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4D32A0-DBAE-4C71-BC13-66AA4445E2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DFBE8-C223-458F-BDEE-E68BC469F2A7}"/>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6" name="Footer Placeholder 5">
            <a:extLst>
              <a:ext uri="{FF2B5EF4-FFF2-40B4-BE49-F238E27FC236}">
                <a16:creationId xmlns:a16="http://schemas.microsoft.com/office/drawing/2014/main" id="{DC189152-EECC-463F-A556-A3144AB24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97BED-15F6-4562-8ACF-D68DA60A9929}"/>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963328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25AD-9B67-4D6D-AFF3-D33C464AB1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9F3C78-D0B7-40DD-88F9-9D8E365AB0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24B3A-7565-4836-9F6E-5B5E561F83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F78B81-75AE-4EBD-8D7D-D624D5EE5CD9}"/>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6" name="Footer Placeholder 5">
            <a:extLst>
              <a:ext uri="{FF2B5EF4-FFF2-40B4-BE49-F238E27FC236}">
                <a16:creationId xmlns:a16="http://schemas.microsoft.com/office/drawing/2014/main" id="{5432158B-F024-4F7F-ACC5-7D6AE62D0F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3D1E8E-4B58-49A4-9AD7-1007D7096EF0}"/>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41496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A819-EB84-40EB-AA2A-CFBA52BFE8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561BB-91F6-4212-959B-8533F6C65A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88F4E9-5E33-4EAA-B649-8F24901431E0}"/>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531DFDCD-7496-4AB5-B71A-B5EF71CF3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F37BB-6B71-42E9-A762-86F4F726D689}"/>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187092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F03AF-4D3D-4B80-9AD4-F49F3320733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20FCDC-BD21-4064-9C34-CE3B3E87BBE5}"/>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F1172-C760-4BBB-BF36-177F6365B520}"/>
              </a:ext>
            </a:extLst>
          </p:cNvPr>
          <p:cNvSpPr>
            <a:spLocks noGrp="1"/>
          </p:cNvSpPr>
          <p:nvPr>
            <p:ph type="dt" sz="half" idx="10"/>
          </p:nvPr>
        </p:nvSpPr>
        <p:spPr/>
        <p:txBody>
          <a:body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3DFAA896-6A8B-4928-8A9F-07DED9DCE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ADB21-18D0-47EB-AEFD-FC37F333C33D}"/>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21263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21/10/2019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21/10/2019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21/10/2019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37499-C63A-445E-8272-C7B6D0C26C5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780EF-4472-40CC-8BA1-3C9F652005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144F9-F843-4AEE-AB06-2ED7327A80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CFF31-BEE7-4260-9B07-C1E7B678DB9F}" type="datetimeFigureOut">
              <a:rPr lang="en-GB" smtClean="0"/>
              <a:t>21/10/2019</a:t>
            </a:fld>
            <a:endParaRPr lang="en-GB"/>
          </a:p>
        </p:txBody>
      </p:sp>
      <p:sp>
        <p:nvSpPr>
          <p:cNvPr id="5" name="Footer Placeholder 4">
            <a:extLst>
              <a:ext uri="{FF2B5EF4-FFF2-40B4-BE49-F238E27FC236}">
                <a16:creationId xmlns:a16="http://schemas.microsoft.com/office/drawing/2014/main" id="{5994972F-7B4A-4C03-BFB3-08F6C7ABDC5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E597B8-29ED-4F13-A66A-70075DBBC2B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B3217-486C-479A-A38E-951974623D61}" type="slidenum">
              <a:rPr lang="en-GB" smtClean="0"/>
              <a:t>‹#›</a:t>
            </a:fld>
            <a:endParaRPr lang="en-GB"/>
          </a:p>
        </p:txBody>
      </p:sp>
    </p:spTree>
    <p:extLst>
      <p:ext uri="{BB962C8B-B14F-4D97-AF65-F5344CB8AC3E}">
        <p14:creationId xmlns:p14="http://schemas.microsoft.com/office/powerpoint/2010/main" val="2249401268"/>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6568440" cy="1007852"/>
          </a:xfrm>
        </p:spPr>
        <p:txBody>
          <a:bodyPr>
            <a:normAutofit fontScale="62500" lnSpcReduction="20000"/>
          </a:bodyPr>
          <a:lstStyle/>
          <a:p>
            <a:r>
              <a:rPr lang="en-GB" dirty="0">
                <a:latin typeface="Arial" panose="020B0604020202020204" pitchFamily="34" charset="0"/>
                <a:cs typeface="Arial" panose="020B0604020202020204" pitchFamily="34" charset="0"/>
              </a:rPr>
              <a:t>Weight &amp; Volume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Lesson 1</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1</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Spr4</a:t>
            </a:r>
          </a:p>
        </p:txBody>
      </p:sp>
      <p:sp>
        <p:nvSpPr>
          <p:cNvPr id="3" name="TextBox 2"/>
          <p:cNvSpPr txBox="1"/>
          <p:nvPr/>
        </p:nvSpPr>
        <p:spPr>
          <a:xfrm>
            <a:off x="4851400" y="4279900"/>
            <a:ext cx="2908300" cy="1200329"/>
          </a:xfrm>
          <a:prstGeom prst="rect">
            <a:avLst/>
          </a:prstGeom>
          <a:noFill/>
        </p:spPr>
        <p:txBody>
          <a:bodyPr wrap="square" rtlCol="0">
            <a:spAutoFit/>
          </a:bodyPr>
          <a:lstStyle/>
          <a:p>
            <a:r>
              <a:rPr lang="en-GB" dirty="0"/>
              <a:t>Please note: Balance scales and various objects will be needed for parts of this lesson.</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7500" y="4504642"/>
            <a:ext cx="4406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_____ is heavier than the ______.</a:t>
            </a:r>
          </a:p>
        </p:txBody>
      </p:sp>
      <p:pic>
        <p:nvPicPr>
          <p:cNvPr id="2" name="Picture 1"/>
          <p:cNvPicPr>
            <a:picLocks noChangeAspect="1"/>
          </p:cNvPicPr>
          <p:nvPr/>
        </p:nvPicPr>
        <p:blipFill>
          <a:blip r:embed="rId2"/>
          <a:stretch>
            <a:fillRect/>
          </a:stretch>
        </p:blipFill>
        <p:spPr>
          <a:xfrm>
            <a:off x="506448" y="2592289"/>
            <a:ext cx="3621052" cy="2902954"/>
          </a:xfrm>
          <a:prstGeom prst="rect">
            <a:avLst/>
          </a:prstGeom>
        </p:spPr>
      </p:pic>
      <p:sp>
        <p:nvSpPr>
          <p:cNvPr id="7" name="TextBox 6">
            <a:extLst>
              <a:ext uri="{FF2B5EF4-FFF2-40B4-BE49-F238E27FC236}">
                <a16:creationId xmlns:a16="http://schemas.microsoft.com/office/drawing/2014/main" id="{F6C87108-7E14-415C-9E51-25176F1EE8ED}"/>
              </a:ext>
            </a:extLst>
          </p:cNvPr>
          <p:cNvSpPr txBox="1"/>
          <p:nvPr/>
        </p:nvSpPr>
        <p:spPr>
          <a:xfrm>
            <a:off x="230962" y="1396076"/>
            <a:ext cx="5633720" cy="12618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558542-F970-4100-A91D-2F1B0586D1BA}"/>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276981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7500" y="4504642"/>
            <a:ext cx="4406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a:t>
            </a:r>
            <a:r>
              <a:rPr lang="en-GB" dirty="0">
                <a:solidFill>
                  <a:srgbClr val="FF0000"/>
                </a:solidFill>
                <a:latin typeface="Arial" panose="020B0604020202020204" pitchFamily="34" charset="0"/>
                <a:cs typeface="Arial" panose="020B0604020202020204" pitchFamily="34" charset="0"/>
              </a:rPr>
              <a:t>melon</a:t>
            </a:r>
            <a:r>
              <a:rPr lang="en-GB" dirty="0">
                <a:latin typeface="Arial" panose="020B0604020202020204" pitchFamily="34" charset="0"/>
                <a:cs typeface="Arial" panose="020B0604020202020204" pitchFamily="34" charset="0"/>
              </a:rPr>
              <a:t> is heavier than the </a:t>
            </a:r>
            <a:r>
              <a:rPr lang="en-GB" dirty="0">
                <a:solidFill>
                  <a:srgbClr val="FF0000"/>
                </a:solidFill>
                <a:latin typeface="Arial" panose="020B0604020202020204" pitchFamily="34" charset="0"/>
                <a:cs typeface="Arial" panose="020B0604020202020204" pitchFamily="34" charset="0"/>
              </a:rPr>
              <a:t>banana.</a:t>
            </a:r>
          </a:p>
        </p:txBody>
      </p:sp>
      <p:pic>
        <p:nvPicPr>
          <p:cNvPr id="2" name="Picture 1"/>
          <p:cNvPicPr>
            <a:picLocks noChangeAspect="1"/>
          </p:cNvPicPr>
          <p:nvPr/>
        </p:nvPicPr>
        <p:blipFill>
          <a:blip r:embed="rId2"/>
          <a:stretch>
            <a:fillRect/>
          </a:stretch>
        </p:blipFill>
        <p:spPr>
          <a:xfrm>
            <a:off x="506448" y="2592289"/>
            <a:ext cx="3621052" cy="2902954"/>
          </a:xfrm>
          <a:prstGeom prst="rect">
            <a:avLst/>
          </a:prstGeom>
        </p:spPr>
      </p:pic>
      <p:sp>
        <p:nvSpPr>
          <p:cNvPr id="7" name="TextBox 6">
            <a:extLst>
              <a:ext uri="{FF2B5EF4-FFF2-40B4-BE49-F238E27FC236}">
                <a16:creationId xmlns:a16="http://schemas.microsoft.com/office/drawing/2014/main" id="{6C0F6761-ED13-43D1-82E1-B75ECECC98C5}"/>
              </a:ext>
            </a:extLst>
          </p:cNvPr>
          <p:cNvSpPr txBox="1"/>
          <p:nvPr/>
        </p:nvSpPr>
        <p:spPr>
          <a:xfrm>
            <a:off x="230962" y="1396076"/>
            <a:ext cx="5633720" cy="12618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9D08DD-B9EB-402C-8D1A-9583D1F164DD}"/>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29651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2852-C1ED-4ADA-8250-63F34F68E752}"/>
              </a:ext>
            </a:extLst>
          </p:cNvPr>
          <p:cNvSpPr/>
          <p:nvPr/>
        </p:nvSpPr>
        <p:spPr>
          <a:xfrm>
            <a:off x="6603352" y="4991071"/>
            <a:ext cx="2092960" cy="1169551"/>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What would it look like if the two objects had an equal weight? Draw a picture.</a:t>
            </a:r>
          </a:p>
        </p:txBody>
      </p:sp>
      <p:sp>
        <p:nvSpPr>
          <p:cNvPr id="6" name="TextBox 5">
            <a:extLst>
              <a:ext uri="{FF2B5EF4-FFF2-40B4-BE49-F238E27FC236}">
                <a16:creationId xmlns:a16="http://schemas.microsoft.com/office/drawing/2014/main" id="{7776F2BA-3C27-48DF-9481-79F948D1FE77}"/>
              </a:ext>
            </a:extLst>
          </p:cNvPr>
          <p:cNvSpPr txBox="1"/>
          <p:nvPr/>
        </p:nvSpPr>
        <p:spPr>
          <a:xfrm>
            <a:off x="230962" y="1455625"/>
            <a:ext cx="5633720" cy="163121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27025" y="2550871"/>
            <a:ext cx="2829360" cy="2287398"/>
          </a:xfrm>
          <a:prstGeom prst="rect">
            <a:avLst/>
          </a:prstGeom>
        </p:spPr>
      </p:pic>
      <p:pic>
        <p:nvPicPr>
          <p:cNvPr id="7" name="Picture 6"/>
          <p:cNvPicPr>
            <a:picLocks noChangeAspect="1"/>
          </p:cNvPicPr>
          <p:nvPr/>
        </p:nvPicPr>
        <p:blipFill>
          <a:blip r:embed="rId3"/>
          <a:stretch>
            <a:fillRect/>
          </a:stretch>
        </p:blipFill>
        <p:spPr>
          <a:xfrm>
            <a:off x="3471339" y="2452003"/>
            <a:ext cx="2852938" cy="2539068"/>
          </a:xfrm>
          <a:prstGeom prst="rect">
            <a:avLst/>
          </a:prstGeom>
        </p:spPr>
      </p:pic>
      <p:sp>
        <p:nvSpPr>
          <p:cNvPr id="8" name="Rectangle 7"/>
          <p:cNvSpPr/>
          <p:nvPr/>
        </p:nvSpPr>
        <p:spPr>
          <a:xfrm>
            <a:off x="746251" y="4991071"/>
            <a:ext cx="4134465"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_____ is heavier than the ______.</a:t>
            </a:r>
          </a:p>
        </p:txBody>
      </p:sp>
      <p:sp>
        <p:nvSpPr>
          <p:cNvPr id="9" name="Rectangle 8"/>
          <p:cNvSpPr/>
          <p:nvPr/>
        </p:nvSpPr>
        <p:spPr>
          <a:xfrm>
            <a:off x="746250" y="5575846"/>
            <a:ext cx="4134465"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_____ is heavier than the ______.</a:t>
            </a:r>
          </a:p>
        </p:txBody>
      </p:sp>
      <p:sp>
        <p:nvSpPr>
          <p:cNvPr id="14" name="TextBox 13">
            <a:extLst>
              <a:ext uri="{FF2B5EF4-FFF2-40B4-BE49-F238E27FC236}">
                <a16:creationId xmlns:a16="http://schemas.microsoft.com/office/drawing/2014/main" id="{F4C0E54F-236D-4677-992C-24115805E3F9}"/>
              </a:ext>
            </a:extLst>
          </p:cNvPr>
          <p:cNvSpPr txBox="1"/>
          <p:nvPr/>
        </p:nvSpPr>
        <p:spPr>
          <a:xfrm>
            <a:off x="230962" y="1086293"/>
            <a:ext cx="1287532"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Activity 2:</a:t>
            </a:r>
          </a:p>
        </p:txBody>
      </p:sp>
    </p:spTree>
    <p:extLst>
      <p:ext uri="{BB962C8B-B14F-4D97-AF65-F5344CB8AC3E}">
        <p14:creationId xmlns:p14="http://schemas.microsoft.com/office/powerpoint/2010/main" val="351194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2852-C1ED-4ADA-8250-63F34F68E752}"/>
              </a:ext>
            </a:extLst>
          </p:cNvPr>
          <p:cNvSpPr/>
          <p:nvPr/>
        </p:nvSpPr>
        <p:spPr>
          <a:xfrm>
            <a:off x="6603352" y="4991071"/>
            <a:ext cx="2092960" cy="1169551"/>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What would it look like if the two objects had an equal weight? Draw a picture.</a:t>
            </a:r>
          </a:p>
        </p:txBody>
      </p:sp>
      <p:pic>
        <p:nvPicPr>
          <p:cNvPr id="5" name="Picture 4"/>
          <p:cNvPicPr>
            <a:picLocks noChangeAspect="1"/>
          </p:cNvPicPr>
          <p:nvPr/>
        </p:nvPicPr>
        <p:blipFill>
          <a:blip r:embed="rId2"/>
          <a:stretch>
            <a:fillRect/>
          </a:stretch>
        </p:blipFill>
        <p:spPr>
          <a:xfrm>
            <a:off x="327025" y="2550871"/>
            <a:ext cx="2829360" cy="2287398"/>
          </a:xfrm>
          <a:prstGeom prst="rect">
            <a:avLst/>
          </a:prstGeom>
        </p:spPr>
      </p:pic>
      <p:pic>
        <p:nvPicPr>
          <p:cNvPr id="7" name="Picture 6"/>
          <p:cNvPicPr>
            <a:picLocks noChangeAspect="1"/>
          </p:cNvPicPr>
          <p:nvPr/>
        </p:nvPicPr>
        <p:blipFill>
          <a:blip r:embed="rId3"/>
          <a:stretch>
            <a:fillRect/>
          </a:stretch>
        </p:blipFill>
        <p:spPr>
          <a:xfrm>
            <a:off x="3471339" y="2452003"/>
            <a:ext cx="2852938" cy="2539068"/>
          </a:xfrm>
          <a:prstGeom prst="rect">
            <a:avLst/>
          </a:prstGeom>
        </p:spPr>
      </p:pic>
      <p:sp>
        <p:nvSpPr>
          <p:cNvPr id="8" name="Rectangle 7"/>
          <p:cNvSpPr/>
          <p:nvPr/>
        </p:nvSpPr>
        <p:spPr>
          <a:xfrm>
            <a:off x="746251" y="4991071"/>
            <a:ext cx="436529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a:t>
            </a:r>
            <a:r>
              <a:rPr lang="en-GB" dirty="0">
                <a:solidFill>
                  <a:srgbClr val="FF0000"/>
                </a:solidFill>
                <a:latin typeface="Arial" panose="020B0604020202020204" pitchFamily="34" charset="0"/>
                <a:cs typeface="Arial" panose="020B0604020202020204" pitchFamily="34" charset="0"/>
              </a:rPr>
              <a:t>melon</a:t>
            </a:r>
            <a:r>
              <a:rPr lang="en-GB" dirty="0">
                <a:latin typeface="Arial" panose="020B0604020202020204" pitchFamily="34" charset="0"/>
                <a:cs typeface="Arial" panose="020B0604020202020204" pitchFamily="34" charset="0"/>
              </a:rPr>
              <a:t> is heavier than the </a:t>
            </a:r>
            <a:r>
              <a:rPr lang="en-GB" dirty="0">
                <a:solidFill>
                  <a:srgbClr val="FF0000"/>
                </a:solidFill>
                <a:latin typeface="Arial" panose="020B0604020202020204" pitchFamily="34" charset="0"/>
                <a:cs typeface="Arial" panose="020B0604020202020204" pitchFamily="34" charset="0"/>
              </a:rPr>
              <a:t>strawberry</a:t>
            </a:r>
          </a:p>
        </p:txBody>
      </p:sp>
      <p:sp>
        <p:nvSpPr>
          <p:cNvPr id="9" name="Rectangle 8"/>
          <p:cNvSpPr/>
          <p:nvPr/>
        </p:nvSpPr>
        <p:spPr>
          <a:xfrm>
            <a:off x="746250" y="5575846"/>
            <a:ext cx="4224233"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a:t>
            </a:r>
            <a:r>
              <a:rPr lang="en-GB" dirty="0">
                <a:solidFill>
                  <a:srgbClr val="FF0000"/>
                </a:solidFill>
                <a:latin typeface="Arial" panose="020B0604020202020204" pitchFamily="34" charset="0"/>
                <a:cs typeface="Arial" panose="020B0604020202020204" pitchFamily="34" charset="0"/>
              </a:rPr>
              <a:t>sandwich</a:t>
            </a:r>
            <a:r>
              <a:rPr lang="en-GB" dirty="0">
                <a:latin typeface="Arial" panose="020B0604020202020204" pitchFamily="34" charset="0"/>
                <a:cs typeface="Arial" panose="020B0604020202020204" pitchFamily="34" charset="0"/>
              </a:rPr>
              <a:t> is heavier than the </a:t>
            </a:r>
            <a:r>
              <a:rPr lang="en-GB" dirty="0">
                <a:solidFill>
                  <a:srgbClr val="FF0000"/>
                </a:solidFill>
                <a:latin typeface="Arial" panose="020B0604020202020204" pitchFamily="34" charset="0"/>
                <a:cs typeface="Arial" panose="020B0604020202020204" pitchFamily="34" charset="0"/>
              </a:rPr>
              <a:t>sweet</a:t>
            </a:r>
          </a:p>
        </p:txBody>
      </p:sp>
      <p:sp>
        <p:nvSpPr>
          <p:cNvPr id="11" name="TextBox 10">
            <a:extLst>
              <a:ext uri="{FF2B5EF4-FFF2-40B4-BE49-F238E27FC236}">
                <a16:creationId xmlns:a16="http://schemas.microsoft.com/office/drawing/2014/main" id="{76DBE7E0-4087-4600-8EBB-3C386F9ADADE}"/>
              </a:ext>
            </a:extLst>
          </p:cNvPr>
          <p:cNvSpPr txBox="1"/>
          <p:nvPr/>
        </p:nvSpPr>
        <p:spPr>
          <a:xfrm>
            <a:off x="230962" y="1455625"/>
            <a:ext cx="5633720" cy="163121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254DC8-706B-4739-9777-B54278B8A9EA}"/>
              </a:ext>
            </a:extLst>
          </p:cNvPr>
          <p:cNvSpPr txBox="1"/>
          <p:nvPr/>
        </p:nvSpPr>
        <p:spPr>
          <a:xfrm>
            <a:off x="230962" y="1086293"/>
            <a:ext cx="1287532"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Activity 2:</a:t>
            </a:r>
          </a:p>
        </p:txBody>
      </p:sp>
    </p:spTree>
    <p:extLst>
      <p:ext uri="{BB962C8B-B14F-4D97-AF65-F5344CB8AC3E}">
        <p14:creationId xmlns:p14="http://schemas.microsoft.com/office/powerpoint/2010/main" val="42512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230962" y="1420714"/>
            <a:ext cx="5633720" cy="12618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objects. Which do you think is the heaviest? Let’s use the balance scale to find out.</a:t>
            </a: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3138321-2CB3-4309-9A14-AFD49F6943A9}"/>
              </a:ext>
            </a:extLst>
          </p:cNvPr>
          <p:cNvSpPr txBox="1"/>
          <p:nvPr/>
        </p:nvSpPr>
        <p:spPr>
          <a:xfrm>
            <a:off x="177800" y="2963470"/>
            <a:ext cx="5633720" cy="707886"/>
          </a:xfrm>
          <a:prstGeom prst="rect">
            <a:avLst/>
          </a:prstGeom>
          <a:noFill/>
        </p:spPr>
        <p:txBody>
          <a:bodyPr wrap="square" rtlCol="0">
            <a:spAutoFit/>
          </a:bodyPr>
          <a:lstStyle/>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3EA7BF5-F25B-4A50-B530-37EE2D85914F}"/>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150572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2852-C1ED-4ADA-8250-63F34F68E752}"/>
              </a:ext>
            </a:extLst>
          </p:cNvPr>
          <p:cNvSpPr/>
          <p:nvPr/>
        </p:nvSpPr>
        <p:spPr>
          <a:xfrm>
            <a:off x="6768452" y="5281769"/>
            <a:ext cx="2092960" cy="1077218"/>
          </a:xfrm>
          <a:prstGeom prst="rect">
            <a:avLst/>
          </a:prstGeom>
          <a:solidFill>
            <a:srgbClr val="ECEEF1"/>
          </a:solidFill>
          <a:ln>
            <a:solidFill>
              <a:schemeClr val="tx1"/>
            </a:solidFill>
          </a:ln>
        </p:spPr>
        <p:txBody>
          <a:bodyPr wrap="square">
            <a:spAutoFit/>
          </a:bodyPr>
          <a:lstStyle/>
          <a:p>
            <a:r>
              <a:rPr lang="en-GB" sz="1600" b="1" dirty="0">
                <a:latin typeface="Arial" panose="020B0604020202020204" pitchFamily="34" charset="0"/>
                <a:cs typeface="Arial" panose="020B0604020202020204" pitchFamily="34" charset="0"/>
              </a:rPr>
              <a:t>Extension:</a:t>
            </a:r>
          </a:p>
          <a:p>
            <a:r>
              <a:rPr lang="en-GB" sz="1600" dirty="0">
                <a:latin typeface="Arial" panose="020B0604020202020204" pitchFamily="34" charset="0"/>
                <a:cs typeface="Arial" panose="020B0604020202020204" pitchFamily="34" charset="0"/>
              </a:rPr>
              <a:t>Can you find two objects that are equal in mass?</a:t>
            </a:r>
          </a:p>
        </p:txBody>
      </p:sp>
      <p:sp>
        <p:nvSpPr>
          <p:cNvPr id="6" name="TextBox 5">
            <a:extLst>
              <a:ext uri="{FF2B5EF4-FFF2-40B4-BE49-F238E27FC236}">
                <a16:creationId xmlns:a16="http://schemas.microsoft.com/office/drawing/2014/main" id="{7776F2BA-3C27-48DF-9481-79F948D1FE77}"/>
              </a:ext>
            </a:extLst>
          </p:cNvPr>
          <p:cNvSpPr txBox="1"/>
          <p:nvPr/>
        </p:nvSpPr>
        <p:spPr>
          <a:xfrm>
            <a:off x="230962" y="1455625"/>
            <a:ext cx="5633720" cy="95410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Collect different objects from around your classroom. Use a balance scale to find the heaviest object.</a:t>
            </a:r>
          </a:p>
          <a:p>
            <a:pPr algn="ct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D0AB94-5F1A-4AD3-96AE-57E6AFF80A8F}"/>
              </a:ext>
            </a:extLst>
          </p:cNvPr>
          <p:cNvSpPr txBox="1"/>
          <p:nvPr/>
        </p:nvSpPr>
        <p:spPr>
          <a:xfrm>
            <a:off x="230962" y="1086293"/>
            <a:ext cx="1287532"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Activity 3:</a:t>
            </a:r>
          </a:p>
        </p:txBody>
      </p:sp>
    </p:spTree>
    <p:extLst>
      <p:ext uri="{BB962C8B-B14F-4D97-AF65-F5344CB8AC3E}">
        <p14:creationId xmlns:p14="http://schemas.microsoft.com/office/powerpoint/2010/main" val="257872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7712" y="1934316"/>
            <a:ext cx="1428596" cy="369332"/>
          </a:xfrm>
          <a:prstGeom prst="rect">
            <a:avLst/>
          </a:prstGeom>
          <a:noFill/>
        </p:spPr>
        <p:txBody>
          <a:bodyPr wrap="none" rtlCol="0">
            <a:spAutoFit/>
          </a:bodyPr>
          <a:lstStyle/>
          <a:p>
            <a:r>
              <a:rPr lang="en-GB" b="1" dirty="0">
                <a:solidFill>
                  <a:srgbClr val="388CDA"/>
                </a:solidFill>
                <a:latin typeface="Arial" panose="020B0604020202020204" pitchFamily="34" charset="0"/>
                <a:cs typeface="Arial" panose="020B0604020202020204" pitchFamily="34" charset="0"/>
              </a:rPr>
              <a:t>Evaluation:</a:t>
            </a:r>
            <a:endParaRPr lang="en-GB" dirty="0">
              <a:solidFill>
                <a:srgbClr val="388CD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138321-2CB3-4309-9A14-AFD49F6943A9}"/>
              </a:ext>
            </a:extLst>
          </p:cNvPr>
          <p:cNvSpPr txBox="1"/>
          <p:nvPr/>
        </p:nvSpPr>
        <p:spPr>
          <a:xfrm>
            <a:off x="278790" y="2318265"/>
            <a:ext cx="6265863" cy="2308324"/>
          </a:xfrm>
          <a:prstGeom prst="rect">
            <a:avLst/>
          </a:prstGeom>
          <a:noFill/>
        </p:spPr>
        <p:txBody>
          <a:bodyPr wrap="square" rtlCol="0">
            <a:spAutoFit/>
          </a:bodyPr>
          <a:lstStyle/>
          <a:p>
            <a:r>
              <a:rPr lang="en-GB" dirty="0">
                <a:solidFill>
                  <a:srgbClr val="388CDA"/>
                </a:solidFill>
                <a:latin typeface="Arial" panose="020B0604020202020204" pitchFamily="34" charset="0"/>
                <a:cs typeface="Arial" panose="020B0604020202020204" pitchFamily="34" charset="0"/>
              </a:rPr>
              <a:t>The class are seeing whether a balloon or a banana will weigh more.</a:t>
            </a:r>
          </a:p>
          <a:p>
            <a:r>
              <a:rPr lang="en-GB" dirty="0">
                <a:solidFill>
                  <a:srgbClr val="388CDA"/>
                </a:solidFill>
                <a:latin typeface="Arial" panose="020B0604020202020204" pitchFamily="34" charset="0"/>
                <a:cs typeface="Arial" panose="020B0604020202020204" pitchFamily="34" charset="0"/>
              </a:rPr>
              <a:t>Paul – “The balloon will be heavier because it is bigger than the banana.”</a:t>
            </a:r>
          </a:p>
          <a:p>
            <a:r>
              <a:rPr lang="en-GB" dirty="0">
                <a:solidFill>
                  <a:srgbClr val="388CDA"/>
                </a:solidFill>
                <a:latin typeface="Arial" panose="020B0604020202020204" pitchFamily="34" charset="0"/>
                <a:cs typeface="Arial" panose="020B0604020202020204" pitchFamily="34" charset="0"/>
              </a:rPr>
              <a:t>Mark – “They will both weigh the same because they are both yellow.”</a:t>
            </a:r>
          </a:p>
          <a:p>
            <a:r>
              <a:rPr lang="en-GB" dirty="0">
                <a:solidFill>
                  <a:srgbClr val="388CDA"/>
                </a:solidFill>
                <a:latin typeface="Arial" panose="020B0604020202020204" pitchFamily="34" charset="0"/>
                <a:cs typeface="Arial" panose="020B0604020202020204" pitchFamily="34" charset="0"/>
              </a:rPr>
              <a:t>Jane – “The banana will go up because it is lighter.”</a:t>
            </a:r>
          </a:p>
          <a:p>
            <a:r>
              <a:rPr lang="en-GB" dirty="0">
                <a:solidFill>
                  <a:srgbClr val="388CDA"/>
                </a:solidFill>
                <a:latin typeface="Arial" panose="020B0604020202020204" pitchFamily="34" charset="0"/>
                <a:cs typeface="Arial" panose="020B0604020202020204" pitchFamily="34" charset="0"/>
              </a:rPr>
              <a:t>Davina – “The balloon will go up because it is lighter.”</a:t>
            </a:r>
          </a:p>
        </p:txBody>
      </p:sp>
      <p:pic>
        <p:nvPicPr>
          <p:cNvPr id="1026" name="Picture 2" descr="Image result for yellow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6" y="4687183"/>
            <a:ext cx="1675975" cy="1760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n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221" y="4938302"/>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1A210E-53F6-4D90-9EFE-14BEA19FBCCF}"/>
              </a:ext>
            </a:extLst>
          </p:cNvPr>
          <p:cNvSpPr txBox="1"/>
          <p:nvPr/>
        </p:nvSpPr>
        <p:spPr>
          <a:xfrm>
            <a:off x="414670" y="1088702"/>
            <a:ext cx="7921256" cy="830997"/>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an object is heavy or light</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one object is heavier or lighter than another and use scales to check</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know that you can't always tell the weight of an object by its size</a:t>
            </a:r>
          </a:p>
        </p:txBody>
      </p:sp>
    </p:spTree>
    <p:extLst>
      <p:ext uri="{BB962C8B-B14F-4D97-AF65-F5344CB8AC3E}">
        <p14:creationId xmlns:p14="http://schemas.microsoft.com/office/powerpoint/2010/main" val="281818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4526022"/>
            <a:ext cx="1675975" cy="1760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n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775" y="4834761"/>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61227" y="4528285"/>
            <a:ext cx="4572000" cy="1569660"/>
          </a:xfrm>
          <a:prstGeom prst="rect">
            <a:avLst/>
          </a:prstGeom>
        </p:spPr>
        <p:txBody>
          <a:bodyPr>
            <a:spAutoFit/>
          </a:bodyPr>
          <a:lstStyle/>
          <a:p>
            <a:r>
              <a:rPr lang="en-GB" sz="1600" dirty="0">
                <a:solidFill>
                  <a:srgbClr val="FF0000"/>
                </a:solidFill>
                <a:latin typeface="Arial" panose="020B0604020202020204" pitchFamily="34" charset="0"/>
                <a:cs typeface="Arial" panose="020B0604020202020204" pitchFamily="34" charset="0"/>
              </a:rPr>
              <a:t>Davina is correct. However her explanation needs to be clearer. Children should practise using vocabulary such as “heavier than” and “lighter than” when comparing objects. Children should be encouraged to explain why the others are incorrect.</a:t>
            </a:r>
          </a:p>
        </p:txBody>
      </p:sp>
      <p:sp>
        <p:nvSpPr>
          <p:cNvPr id="7" name="TextBox 6">
            <a:extLst>
              <a:ext uri="{FF2B5EF4-FFF2-40B4-BE49-F238E27FC236}">
                <a16:creationId xmlns:a16="http://schemas.microsoft.com/office/drawing/2014/main" id="{3E4D1B3A-352D-48E5-9D36-0FCF1800F369}"/>
              </a:ext>
            </a:extLst>
          </p:cNvPr>
          <p:cNvSpPr txBox="1"/>
          <p:nvPr/>
        </p:nvSpPr>
        <p:spPr>
          <a:xfrm>
            <a:off x="297712" y="1934316"/>
            <a:ext cx="1428596" cy="369332"/>
          </a:xfrm>
          <a:prstGeom prst="rect">
            <a:avLst/>
          </a:prstGeom>
          <a:noFill/>
        </p:spPr>
        <p:txBody>
          <a:bodyPr wrap="none" rtlCol="0">
            <a:spAutoFit/>
          </a:bodyPr>
          <a:lstStyle/>
          <a:p>
            <a:r>
              <a:rPr lang="en-GB" b="1" dirty="0">
                <a:solidFill>
                  <a:srgbClr val="388CDA"/>
                </a:solidFill>
                <a:latin typeface="Arial" panose="020B0604020202020204" pitchFamily="34" charset="0"/>
                <a:cs typeface="Arial" panose="020B0604020202020204" pitchFamily="34" charset="0"/>
              </a:rPr>
              <a:t>Evaluation:</a:t>
            </a:r>
            <a:endParaRPr lang="en-GB" dirty="0">
              <a:solidFill>
                <a:srgbClr val="388CD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E46DAEE-DAAB-4B70-8702-B146D905CB8A}"/>
              </a:ext>
            </a:extLst>
          </p:cNvPr>
          <p:cNvSpPr txBox="1"/>
          <p:nvPr/>
        </p:nvSpPr>
        <p:spPr>
          <a:xfrm>
            <a:off x="278790" y="2318265"/>
            <a:ext cx="6265863" cy="2308324"/>
          </a:xfrm>
          <a:prstGeom prst="rect">
            <a:avLst/>
          </a:prstGeom>
          <a:noFill/>
        </p:spPr>
        <p:txBody>
          <a:bodyPr wrap="square" rtlCol="0">
            <a:spAutoFit/>
          </a:bodyPr>
          <a:lstStyle/>
          <a:p>
            <a:r>
              <a:rPr lang="en-GB" dirty="0">
                <a:solidFill>
                  <a:srgbClr val="388CDA"/>
                </a:solidFill>
                <a:latin typeface="Arial" panose="020B0604020202020204" pitchFamily="34" charset="0"/>
                <a:cs typeface="Arial" panose="020B0604020202020204" pitchFamily="34" charset="0"/>
              </a:rPr>
              <a:t>The class are seeing whether a balloon or a banana will weigh more.</a:t>
            </a:r>
          </a:p>
          <a:p>
            <a:r>
              <a:rPr lang="en-GB" dirty="0">
                <a:solidFill>
                  <a:srgbClr val="388CDA"/>
                </a:solidFill>
                <a:latin typeface="Arial" panose="020B0604020202020204" pitchFamily="34" charset="0"/>
                <a:cs typeface="Arial" panose="020B0604020202020204" pitchFamily="34" charset="0"/>
              </a:rPr>
              <a:t>Paul – “The balloon will be heavier because it is bigger than the banana.”</a:t>
            </a:r>
          </a:p>
          <a:p>
            <a:r>
              <a:rPr lang="en-GB" dirty="0">
                <a:solidFill>
                  <a:srgbClr val="388CDA"/>
                </a:solidFill>
                <a:latin typeface="Arial" panose="020B0604020202020204" pitchFamily="34" charset="0"/>
                <a:cs typeface="Arial" panose="020B0604020202020204" pitchFamily="34" charset="0"/>
              </a:rPr>
              <a:t>Mark – “They will both weigh the same because they are both yellow.”</a:t>
            </a:r>
          </a:p>
          <a:p>
            <a:r>
              <a:rPr lang="en-GB" dirty="0">
                <a:solidFill>
                  <a:srgbClr val="388CDA"/>
                </a:solidFill>
                <a:latin typeface="Arial" panose="020B0604020202020204" pitchFamily="34" charset="0"/>
                <a:cs typeface="Arial" panose="020B0604020202020204" pitchFamily="34" charset="0"/>
              </a:rPr>
              <a:t>Jane – “The banana will go up because it is lighter.”</a:t>
            </a:r>
          </a:p>
          <a:p>
            <a:r>
              <a:rPr lang="en-GB" dirty="0">
                <a:solidFill>
                  <a:srgbClr val="388CDA"/>
                </a:solidFill>
                <a:latin typeface="Arial" panose="020B0604020202020204" pitchFamily="34" charset="0"/>
                <a:cs typeface="Arial" panose="020B0604020202020204" pitchFamily="34" charset="0"/>
              </a:rPr>
              <a:t>Davina – “The balloon will go up because it is lighter.”</a:t>
            </a:r>
          </a:p>
        </p:txBody>
      </p:sp>
      <p:sp>
        <p:nvSpPr>
          <p:cNvPr id="9" name="TextBox 8">
            <a:extLst>
              <a:ext uri="{FF2B5EF4-FFF2-40B4-BE49-F238E27FC236}">
                <a16:creationId xmlns:a16="http://schemas.microsoft.com/office/drawing/2014/main" id="{331540BA-6773-4ABE-AA3C-A85804BACC5A}"/>
              </a:ext>
            </a:extLst>
          </p:cNvPr>
          <p:cNvSpPr txBox="1"/>
          <p:nvPr/>
        </p:nvSpPr>
        <p:spPr>
          <a:xfrm>
            <a:off x="414670" y="1088702"/>
            <a:ext cx="7921256" cy="830997"/>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an object is heavy or light</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one object is heavier or lighter than another and use scales to check</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know that you can't always tell the weight of an object by its size</a:t>
            </a:r>
          </a:p>
        </p:txBody>
      </p:sp>
    </p:spTree>
    <p:extLst>
      <p:ext uri="{BB962C8B-B14F-4D97-AF65-F5344CB8AC3E}">
        <p14:creationId xmlns:p14="http://schemas.microsoft.com/office/powerpoint/2010/main" val="224301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5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328133" y="2370204"/>
            <a:ext cx="5298090" cy="193899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different and what is the same about these?</a:t>
            </a:r>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317500" y="1957596"/>
            <a:ext cx="1005403"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Starter:</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666A78C-611D-47E6-BA9B-C3A696189AD7}"/>
              </a:ext>
            </a:extLst>
          </p:cNvPr>
          <p:cNvSpPr txBox="1"/>
          <p:nvPr/>
        </p:nvSpPr>
        <p:spPr>
          <a:xfrm>
            <a:off x="414670" y="1088702"/>
            <a:ext cx="7921256" cy="830997"/>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an object is heavy or light</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one object is heavier or lighter than another and use scales to check</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know that you can't always tell the weight of an object by its size</a:t>
            </a:r>
          </a:p>
        </p:txBody>
      </p:sp>
      <p:pic>
        <p:nvPicPr>
          <p:cNvPr id="7" name="Picture 6">
            <a:extLst>
              <a:ext uri="{FF2B5EF4-FFF2-40B4-BE49-F238E27FC236}">
                <a16:creationId xmlns:a16="http://schemas.microsoft.com/office/drawing/2014/main" id="{9C4B7375-AD1B-40AC-9093-7872AEC07E7F}"/>
              </a:ext>
            </a:extLst>
          </p:cNvPr>
          <p:cNvPicPr>
            <a:picLocks noChangeAspect="1"/>
          </p:cNvPicPr>
          <p:nvPr/>
        </p:nvPicPr>
        <p:blipFill>
          <a:blip r:embed="rId2"/>
          <a:stretch>
            <a:fillRect/>
          </a:stretch>
        </p:blipFill>
        <p:spPr>
          <a:xfrm>
            <a:off x="419100" y="3518077"/>
            <a:ext cx="3234738" cy="2946857"/>
          </a:xfrm>
          <a:prstGeom prst="rect">
            <a:avLst/>
          </a:prstGeom>
        </p:spPr>
      </p:pic>
      <p:pic>
        <p:nvPicPr>
          <p:cNvPr id="8" name="Picture 7">
            <a:extLst>
              <a:ext uri="{FF2B5EF4-FFF2-40B4-BE49-F238E27FC236}">
                <a16:creationId xmlns:a16="http://schemas.microsoft.com/office/drawing/2014/main" id="{10D37D64-8C88-4310-BD2C-E3E9EF3231BE}"/>
              </a:ext>
            </a:extLst>
          </p:cNvPr>
          <p:cNvPicPr>
            <a:picLocks noChangeAspect="1"/>
          </p:cNvPicPr>
          <p:nvPr/>
        </p:nvPicPr>
        <p:blipFill>
          <a:blip r:embed="rId3"/>
          <a:stretch>
            <a:fillRect/>
          </a:stretch>
        </p:blipFill>
        <p:spPr>
          <a:xfrm>
            <a:off x="3945457" y="3562984"/>
            <a:ext cx="3060866" cy="2901950"/>
          </a:xfrm>
          <a:prstGeom prst="rect">
            <a:avLst/>
          </a:prstGeom>
        </p:spPr>
      </p:pic>
    </p:spTree>
    <p:extLst>
      <p:ext uri="{BB962C8B-B14F-4D97-AF65-F5344CB8AC3E}">
        <p14:creationId xmlns:p14="http://schemas.microsoft.com/office/powerpoint/2010/main" val="321703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9100" y="3518077"/>
            <a:ext cx="3234738" cy="2946857"/>
          </a:xfrm>
          <a:prstGeom prst="rect">
            <a:avLst/>
          </a:prstGeom>
        </p:spPr>
      </p:pic>
      <p:pic>
        <p:nvPicPr>
          <p:cNvPr id="6" name="Picture 5"/>
          <p:cNvPicPr>
            <a:picLocks noChangeAspect="1"/>
          </p:cNvPicPr>
          <p:nvPr/>
        </p:nvPicPr>
        <p:blipFill>
          <a:blip r:embed="rId3"/>
          <a:stretch>
            <a:fillRect/>
          </a:stretch>
        </p:blipFill>
        <p:spPr>
          <a:xfrm>
            <a:off x="3945457" y="3562984"/>
            <a:ext cx="3060866" cy="2901950"/>
          </a:xfrm>
          <a:prstGeom prst="rect">
            <a:avLst/>
          </a:prstGeom>
        </p:spPr>
      </p:pic>
      <p:sp>
        <p:nvSpPr>
          <p:cNvPr id="2" name="TextBox 1"/>
          <p:cNvSpPr txBox="1"/>
          <p:nvPr/>
        </p:nvSpPr>
        <p:spPr>
          <a:xfrm>
            <a:off x="6870700" y="4533900"/>
            <a:ext cx="1854200" cy="1815882"/>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They are both used to measure mass. One is used for comparing the mass of objects and one is used for measuring the weight of a person.</a:t>
            </a:r>
          </a:p>
        </p:txBody>
      </p:sp>
      <p:sp>
        <p:nvSpPr>
          <p:cNvPr id="7" name="TextBox 6">
            <a:extLst>
              <a:ext uri="{FF2B5EF4-FFF2-40B4-BE49-F238E27FC236}">
                <a16:creationId xmlns:a16="http://schemas.microsoft.com/office/drawing/2014/main" id="{CF9894C7-3F62-4D70-BDD1-FB2E1A3AA6F0}"/>
              </a:ext>
            </a:extLst>
          </p:cNvPr>
          <p:cNvSpPr txBox="1"/>
          <p:nvPr/>
        </p:nvSpPr>
        <p:spPr>
          <a:xfrm>
            <a:off x="328133" y="2370204"/>
            <a:ext cx="5298090" cy="193899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different and what is the same about these?</a:t>
            </a:r>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B59D43-B3B7-4E7E-9508-58053431DE33}"/>
              </a:ext>
            </a:extLst>
          </p:cNvPr>
          <p:cNvSpPr txBox="1"/>
          <p:nvPr/>
        </p:nvSpPr>
        <p:spPr>
          <a:xfrm>
            <a:off x="317500" y="1957596"/>
            <a:ext cx="1005403"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Starter:</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520701F-80D6-4B79-9DC7-8406E22ADCEB}"/>
              </a:ext>
            </a:extLst>
          </p:cNvPr>
          <p:cNvSpPr txBox="1"/>
          <p:nvPr/>
        </p:nvSpPr>
        <p:spPr>
          <a:xfrm>
            <a:off x="414670" y="1088702"/>
            <a:ext cx="7921256" cy="830997"/>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an object is heavy or light</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can say if one object is heavier or lighter than another and use scales to check</a:t>
            </a:r>
          </a:p>
          <a:p>
            <a:pPr marL="285750" indent="-285750">
              <a:buFont typeface="Wingdings" panose="05000000000000000000" pitchFamily="2" charset="2"/>
              <a:buChar char="q"/>
            </a:pPr>
            <a:r>
              <a:rPr lang="en-GB" sz="1600" dirty="0">
                <a:latin typeface="Arial" panose="020B0604020202020204" pitchFamily="34" charset="0"/>
                <a:cs typeface="Arial" panose="020B0604020202020204" pitchFamily="34" charset="0"/>
              </a:rPr>
              <a:t>I know that you can't always tell the weight of an object by its size</a:t>
            </a:r>
          </a:p>
        </p:txBody>
      </p:sp>
    </p:spTree>
    <p:extLst>
      <p:ext uri="{BB962C8B-B14F-4D97-AF65-F5344CB8AC3E}">
        <p14:creationId xmlns:p14="http://schemas.microsoft.com/office/powerpoint/2010/main" val="215907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252228" y="1455625"/>
            <a:ext cx="5633720" cy="261610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two objects.</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Which do you think is heavier?</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Let’s see on the balance scales.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_____ is heavier than the _______</a:t>
            </a:r>
          </a:p>
          <a:p>
            <a:endParaRPr lang="en-GB" dirty="0">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263183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32CA97-A8F7-4A8D-8F62-C96EE981F72D}"/>
              </a:ext>
            </a:extLst>
          </p:cNvPr>
          <p:cNvSpPr txBox="1"/>
          <p:nvPr/>
        </p:nvSpPr>
        <p:spPr>
          <a:xfrm>
            <a:off x="252228" y="1455625"/>
            <a:ext cx="5633720" cy="261610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two objects.</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Which do you think is heavier?</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Let’s see on the balance scales.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_____ is heavier than the _______</a:t>
            </a:r>
          </a:p>
          <a:p>
            <a:endParaRPr lang="en-GB" dirty="0">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A271B76-1D62-464C-82D0-92811E1BFDFB}"/>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24853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2852-C1ED-4ADA-8250-63F34F68E752}"/>
              </a:ext>
            </a:extLst>
          </p:cNvPr>
          <p:cNvSpPr/>
          <p:nvPr/>
        </p:nvSpPr>
        <p:spPr>
          <a:xfrm>
            <a:off x="6725921" y="5271136"/>
            <a:ext cx="2092960" cy="830997"/>
          </a:xfrm>
          <a:prstGeom prst="rect">
            <a:avLst/>
          </a:prstGeom>
          <a:solidFill>
            <a:srgbClr val="ECEEF1"/>
          </a:solidFill>
          <a:ln>
            <a:solidFill>
              <a:schemeClr val="tx1"/>
            </a:solidFill>
          </a:ln>
        </p:spPr>
        <p:txBody>
          <a:bodyPr wrap="square">
            <a:spAutoFit/>
          </a:bodyPr>
          <a:lstStyle/>
          <a:p>
            <a:r>
              <a:rPr lang="en-GB" sz="1600" b="1" dirty="0">
                <a:latin typeface="Arial" panose="020B0604020202020204" pitchFamily="34" charset="0"/>
                <a:cs typeface="Arial" panose="020B0604020202020204" pitchFamily="34" charset="0"/>
              </a:rPr>
              <a:t>Extension:</a:t>
            </a:r>
          </a:p>
          <a:p>
            <a:r>
              <a:rPr lang="en-GB" sz="1600" dirty="0">
                <a:latin typeface="Arial" panose="020B0604020202020204" pitchFamily="34" charset="0"/>
                <a:cs typeface="Arial" panose="020B0604020202020204" pitchFamily="34" charset="0"/>
              </a:rPr>
              <a:t>Can you try two different objects?</a:t>
            </a:r>
          </a:p>
        </p:txBody>
      </p:sp>
      <p:sp>
        <p:nvSpPr>
          <p:cNvPr id="5" name="TextBox 4">
            <a:extLst>
              <a:ext uri="{FF2B5EF4-FFF2-40B4-BE49-F238E27FC236}">
                <a16:creationId xmlns:a16="http://schemas.microsoft.com/office/drawing/2014/main" id="{878FEB6F-E9BB-41F7-A3F6-B789934DFE27}"/>
              </a:ext>
            </a:extLst>
          </p:cNvPr>
          <p:cNvSpPr txBox="1"/>
          <p:nvPr/>
        </p:nvSpPr>
        <p:spPr>
          <a:xfrm>
            <a:off x="230962" y="1086293"/>
            <a:ext cx="1287532"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Activity 1:</a:t>
            </a:r>
          </a:p>
        </p:txBody>
      </p:sp>
      <p:sp>
        <p:nvSpPr>
          <p:cNvPr id="2" name="Rectangle 1">
            <a:extLst>
              <a:ext uri="{FF2B5EF4-FFF2-40B4-BE49-F238E27FC236}">
                <a16:creationId xmlns:a16="http://schemas.microsoft.com/office/drawing/2014/main" id="{BB402922-9D72-47D5-9357-B081DDBA61EF}"/>
              </a:ext>
            </a:extLst>
          </p:cNvPr>
          <p:cNvSpPr/>
          <p:nvPr/>
        </p:nvSpPr>
        <p:spPr>
          <a:xfrm>
            <a:off x="230962" y="1455625"/>
            <a:ext cx="4572000" cy="2585323"/>
          </a:xfrm>
          <a:prstGeom prst="rect">
            <a:avLst/>
          </a:prstGeom>
        </p:spPr>
        <p:txBody>
          <a:bodyPr>
            <a:spAutoFit/>
          </a:bodyPr>
          <a:lstStyle/>
          <a:p>
            <a:r>
              <a:rPr lang="en-GB" dirty="0">
                <a:latin typeface="Arial" panose="020B0604020202020204" pitchFamily="34" charset="0"/>
                <a:cs typeface="Arial" panose="020B0604020202020204" pitchFamily="34" charset="0"/>
              </a:rPr>
              <a:t>Choose two objects. Which is heavier? Which is lighter?</a:t>
            </a:r>
          </a:p>
          <a:p>
            <a:r>
              <a:rPr lang="en-GB" dirty="0">
                <a:latin typeface="Arial" panose="020B0604020202020204" pitchFamily="34" charset="0"/>
                <a:cs typeface="Arial" panose="020B0604020202020204" pitchFamily="34" charset="0"/>
              </a:rPr>
              <a:t>Can you be a human weighing scale?</a:t>
            </a:r>
          </a:p>
          <a:p>
            <a:r>
              <a:rPr lang="en-GB" dirty="0">
                <a:latin typeface="Arial" panose="020B0604020202020204" pitchFamily="34" charset="0"/>
                <a:cs typeface="Arial" panose="020B0604020202020204" pitchFamily="34" charset="0"/>
              </a:rPr>
              <a:t>Now use the weighing scale to check.</a:t>
            </a:r>
          </a:p>
          <a:p>
            <a:r>
              <a:rPr lang="en-GB" dirty="0">
                <a:latin typeface="Arial" panose="020B0604020202020204" pitchFamily="34" charset="0"/>
                <a:cs typeface="Arial" panose="020B0604020202020204" pitchFamily="34" charset="0"/>
              </a:rPr>
              <a:t>Which object is heavier? Which object is lighter?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________ is  heavier than the _________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30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230962" y="1396076"/>
            <a:ext cx="5633720" cy="12618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33413" y="2630488"/>
            <a:ext cx="3351213" cy="2797484"/>
          </a:xfrm>
          <a:prstGeom prst="rect">
            <a:avLst/>
          </a:prstGeom>
        </p:spPr>
      </p:pic>
      <p:sp>
        <p:nvSpPr>
          <p:cNvPr id="6" name="TextBox 5"/>
          <p:cNvSpPr txBox="1"/>
          <p:nvPr/>
        </p:nvSpPr>
        <p:spPr>
          <a:xfrm>
            <a:off x="4127500" y="4504642"/>
            <a:ext cx="4406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_____ is heavier than the ______.</a:t>
            </a:r>
          </a:p>
        </p:txBody>
      </p:sp>
      <p:sp>
        <p:nvSpPr>
          <p:cNvPr id="7" name="TextBox 6">
            <a:extLst>
              <a:ext uri="{FF2B5EF4-FFF2-40B4-BE49-F238E27FC236}">
                <a16:creationId xmlns:a16="http://schemas.microsoft.com/office/drawing/2014/main" id="{C6A858FE-CBD9-4171-90F8-E72E1F4BC586}"/>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306867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3413" y="2630488"/>
            <a:ext cx="3351213" cy="2797484"/>
          </a:xfrm>
          <a:prstGeom prst="rect">
            <a:avLst/>
          </a:prstGeom>
        </p:spPr>
      </p:pic>
      <p:sp>
        <p:nvSpPr>
          <p:cNvPr id="6" name="TextBox 5"/>
          <p:cNvSpPr txBox="1"/>
          <p:nvPr/>
        </p:nvSpPr>
        <p:spPr>
          <a:xfrm>
            <a:off x="4127500" y="4504642"/>
            <a:ext cx="4406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a:t>
            </a:r>
            <a:r>
              <a:rPr lang="en-GB" dirty="0">
                <a:solidFill>
                  <a:srgbClr val="FF0000"/>
                </a:solidFill>
                <a:latin typeface="Arial" panose="020B0604020202020204" pitchFamily="34" charset="0"/>
                <a:cs typeface="Arial" panose="020B0604020202020204" pitchFamily="34" charset="0"/>
              </a:rPr>
              <a:t>cake</a:t>
            </a:r>
            <a:r>
              <a:rPr lang="en-GB" dirty="0">
                <a:latin typeface="Arial" panose="020B0604020202020204" pitchFamily="34" charset="0"/>
                <a:cs typeface="Arial" panose="020B0604020202020204" pitchFamily="34" charset="0"/>
              </a:rPr>
              <a:t> is heavier than the </a:t>
            </a:r>
            <a:r>
              <a:rPr lang="en-GB" dirty="0">
                <a:solidFill>
                  <a:srgbClr val="FF0000"/>
                </a:solidFill>
                <a:latin typeface="Arial" panose="020B0604020202020204" pitchFamily="34" charset="0"/>
                <a:cs typeface="Arial" panose="020B0604020202020204" pitchFamily="34" charset="0"/>
              </a:rPr>
              <a:t>sandwich</a:t>
            </a:r>
            <a:r>
              <a:rPr lang="en-GB"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DEC6866-DC95-44D4-86FF-5086C69DC391}"/>
              </a:ext>
            </a:extLst>
          </p:cNvPr>
          <p:cNvSpPr txBox="1"/>
          <p:nvPr/>
        </p:nvSpPr>
        <p:spPr>
          <a:xfrm>
            <a:off x="230962" y="1396076"/>
            <a:ext cx="5633720" cy="12618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these balance scales. Fill in the sentence to make them correct.</a:t>
            </a: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54DBC4-0C0B-4353-87AE-ADAE8B9F6CC9}"/>
              </a:ext>
            </a:extLst>
          </p:cNvPr>
          <p:cNvSpPr txBox="1"/>
          <p:nvPr/>
        </p:nvSpPr>
        <p:spPr>
          <a:xfrm>
            <a:off x="230962" y="1086293"/>
            <a:ext cx="1650965"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Talking Time:</a:t>
            </a:r>
          </a:p>
        </p:txBody>
      </p:sp>
    </p:spTree>
    <p:extLst>
      <p:ext uri="{BB962C8B-B14F-4D97-AF65-F5344CB8AC3E}">
        <p14:creationId xmlns:p14="http://schemas.microsoft.com/office/powerpoint/2010/main" val="1017366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91E5F5CA3129439BAA29AFEE6A2C82" ma:contentTypeVersion="8" ma:contentTypeDescription="Create a new document." ma:contentTypeScope="" ma:versionID="d0923d62ab8fdb8ea0888fed82c1b515">
  <xsd:schema xmlns:xsd="http://www.w3.org/2001/XMLSchema" xmlns:xs="http://www.w3.org/2001/XMLSchema" xmlns:p="http://schemas.microsoft.com/office/2006/metadata/properties" xmlns:ns3="fd15a877-3ec7-4366-8d58-aa66d0b61946" targetNamespace="http://schemas.microsoft.com/office/2006/metadata/properties" ma:root="true" ma:fieldsID="0a7dad58cf1b2ff170f0ec8aae62b8fd" ns3:_="">
    <xsd:import namespace="fd15a877-3ec7-4366-8d58-aa66d0b6194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5a877-3ec7-4366-8d58-aa66d0b61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BFCDD3-B52B-461A-8B27-A2F217CCCCAF}">
  <ds:schemaRefs>
    <ds:schemaRef ds:uri="http://schemas.microsoft.com/sharepoint/v3/contenttype/forms"/>
  </ds:schemaRefs>
</ds:datastoreItem>
</file>

<file path=customXml/itemProps2.xml><?xml version="1.0" encoding="utf-8"?>
<ds:datastoreItem xmlns:ds="http://schemas.openxmlformats.org/officeDocument/2006/customXml" ds:itemID="{E47B6CAC-7B85-4505-8588-BD41E46809A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15a877-3ec7-4366-8d58-aa66d0b61946"/>
    <ds:schemaRef ds:uri="http://www.w3.org/XML/1998/namespace"/>
    <ds:schemaRef ds:uri="http://purl.org/dc/dcmitype/"/>
  </ds:schemaRefs>
</ds:datastoreItem>
</file>

<file path=customXml/itemProps3.xml><?xml version="1.0" encoding="utf-8"?>
<ds:datastoreItem xmlns:ds="http://schemas.openxmlformats.org/officeDocument/2006/customXml" ds:itemID="{92134091-6350-4373-9405-278171B69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5a877-3ec7-4366-8d58-aa66d0b61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7936</TotalTime>
  <Words>825</Words>
  <Application>Microsoft Office PowerPoint</Application>
  <PresentationFormat>On-screen Show (4:3)</PresentationFormat>
  <Paragraphs>100</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Bryant Bold</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Athienitis</dc:creator>
  <cp:lastModifiedBy>Interns</cp:lastModifiedBy>
  <cp:revision>213</cp:revision>
  <dcterms:created xsi:type="dcterms:W3CDTF">2018-09-08T23:27:11Z</dcterms:created>
  <dcterms:modified xsi:type="dcterms:W3CDTF">2019-10-23T10:27:11Z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0x0101008F91E5F5CA3129439BAA29AFEE6A2C82</vt:lpwstr>
  </property>
</Properties>
</file>