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6" r:id="rId4"/>
    <p:sldId id="269" r:id="rId5"/>
    <p:sldId id="270" r:id="rId6"/>
    <p:sldId id="261" r:id="rId7"/>
    <p:sldId id="271" r:id="rId8"/>
    <p:sldId id="272" r:id="rId9"/>
    <p:sldId id="273" r:id="rId10"/>
    <p:sldId id="274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0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948"/>
    <p:restoredTop sz="94729"/>
  </p:normalViewPr>
  <p:slideViewPr>
    <p:cSldViewPr snapToGrid="0" snapToObjects="1">
      <p:cViewPr varScale="1">
        <p:scale>
          <a:sx n="54" d="100"/>
          <a:sy n="54" d="100"/>
        </p:scale>
        <p:origin x="232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657-F90F-0249-9E5B-673746848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9B1CB-5F68-2F4C-8E6A-41FFD1884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56CAB-FFC0-4A41-B00D-D6AD977D7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979DE-E8A2-054B-86D5-F453C82B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5EFF8-E94A-D540-8B18-2A3E0F8F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3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E12C-33E2-0C46-9DF0-C4602841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60026-A38E-8442-8CCB-909FB4B70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156F9-D76B-BE43-B979-2FAB6A03D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BA142-6118-9A4B-B584-C7F0CFC3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62086-1337-5844-B4F7-8D94C7A1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2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C8DA3-2D42-AF47-A849-E0A51FF56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86F47-A59B-AA4F-AC0F-9696DD14E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F215B-96CF-B243-BF55-3D8BC7E66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4A1C6-038A-C84A-A540-887E3A54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B6C11-33D4-FC4E-B78C-B027DED3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1C154-D84A-0244-853D-6C939326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91E81-AC5C-AA4A-9027-D346BBF79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655FB-4946-A940-AE3F-0F9BFA6E0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54ABB-1539-FE4B-81B0-34044B2A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117D0-1C4A-274C-8D03-062E8F53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3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E41F-9DD5-B44D-B8A3-8F34F9C5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4797E-3045-3F49-BDD6-452A5F77C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4389A-E810-6C4E-9EC1-1647763B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6F216-712D-E846-9EF8-53DE58F2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277B6-3C5B-EB48-94C8-FB2B3E67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0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3D7E-C323-F047-9189-03C2064E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F9654-00FD-E64B-8DD8-FC92EA818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D3C2E-7FF8-3747-9E1B-0D298663E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93952-E2B2-5F47-BA46-20A554035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4166B-4C89-A346-BB06-9EC23AD2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9E009-5B22-434C-9AE1-C75D11A6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BB854-26B6-6B48-A0E1-64AACA7D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8708E-00BF-5C44-85DD-8321BEFDB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66F06-4312-9E44-8D0A-0C3EA69D3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B5818-8047-3D40-8B67-B343F0F6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ED129-925C-E94C-913C-3DF42865B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D57305-018F-7D46-95FF-B407F549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2E88E-6870-0A42-9D4E-11CFCCCB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F0E31D-1B40-6D4E-A03C-65A1D5C1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0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D5A6-1D61-9246-AC29-02C3808F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0CAD9-A6B4-2041-A1A4-353D7EA77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92231-0130-294A-9233-38A08700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FBEC9-C90A-F841-91CC-149AAD56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AC420-855C-B541-B67D-8DE3AC98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240DC-E977-4649-A839-6081BAEF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3413D-4912-DF45-B425-D7E7CF698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6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C003-790C-6844-8130-0B564317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4A6D4-0D88-5241-91A3-A3EBCCA6F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82348-2059-3F44-AAD1-A8F15A7FF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5505B-1E3C-3D41-94F9-F244DBDF4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512E8-7EF0-2E43-8F26-CDBF5B79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1EE2C-8128-894C-8A9E-D9628CF8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20EA-4882-2B41-B470-772C0CE6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9E7BA6-A893-C444-BE1B-796A8F66E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0FFD4-4810-AC48-B178-1B5812EF5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F107E-5308-8645-969D-83DB5664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F9094-81A1-AD41-B71C-A1A64BAF4B3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A9406-5E70-154C-9685-32923114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00A48-886A-F54A-BDA3-ED7AD94F6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5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31AE0-9F8A-DA49-BADB-13DD859A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A09A5-193B-874B-95B5-86FC53A12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0A02D-EC1F-4D4D-BC82-F86D138C8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F9094-81A1-AD41-B71C-A1A64BAF4B32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97A90-F35D-2A42-AAD8-6DE30073B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B48EA-2A24-F746-A969-E3F16F5EE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133FC-8D27-CA42-AADA-955DC7DA3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1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42654-2133-F649-B08F-2EB821E157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Read Write Inc 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B556E-F217-EB41-A2E7-AB3A007D2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Week 2 of Distance Learning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35256-CA2D-D445-B95B-92C2231D4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75" t="11429" r="9582" b="12328"/>
          <a:stretch/>
        </p:blipFill>
        <p:spPr>
          <a:xfrm>
            <a:off x="1003610" y="4678131"/>
            <a:ext cx="2966224" cy="1655762"/>
          </a:xfrm>
          <a:prstGeom prst="rect">
            <a:avLst/>
          </a:prstGeom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783A026B-560D-794F-A505-32A623E6F415}"/>
              </a:ext>
            </a:extLst>
          </p:cNvPr>
          <p:cNvSpPr/>
          <p:nvPr/>
        </p:nvSpPr>
        <p:spPr>
          <a:xfrm>
            <a:off x="4237464" y="3992137"/>
            <a:ext cx="5151864" cy="2341756"/>
          </a:xfrm>
          <a:prstGeom prst="wedgeEllipseCallout">
            <a:avLst>
              <a:gd name="adj1" fmla="val -62391"/>
              <a:gd name="adj2" fmla="val 110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halkboard" panose="03050602040202020205" pitchFamily="66" charset="77"/>
              </a:rPr>
              <a:t>Hello! Let’s get ready to do some super phonics!</a:t>
            </a:r>
          </a:p>
          <a:p>
            <a:pPr algn="ctr"/>
            <a:endParaRPr lang="en-US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halkboard" panose="03050602040202020205" pitchFamily="66" charset="77"/>
              </a:rPr>
              <a:t>Work through the slides to practice previous learning and new sounds and words</a:t>
            </a:r>
          </a:p>
        </p:txBody>
      </p:sp>
    </p:spTree>
    <p:extLst>
      <p:ext uri="{BB962C8B-B14F-4D97-AF65-F5344CB8AC3E}">
        <p14:creationId xmlns:p14="http://schemas.microsoft.com/office/powerpoint/2010/main" val="49514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0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3CB1-455C-FA4A-A7A0-836DE7EF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Let’s practice – can you spot the new red word - were?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34767-12AE-2B49-8512-1FFB2E43F457}"/>
              </a:ext>
            </a:extLst>
          </p:cNvPr>
          <p:cNvSpPr txBox="1"/>
          <p:nvPr/>
        </p:nvSpPr>
        <p:spPr>
          <a:xfrm>
            <a:off x="602166" y="2118731"/>
            <a:ext cx="1583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halkboard" panose="03050602040202020205" pitchFamily="66" charset="77"/>
              </a:rPr>
              <a:t>there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3F111E-A305-CA42-B735-E484E466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435" y="2851537"/>
            <a:ext cx="3666893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Chalkboard" panose="03050602040202020205" pitchFamily="66" charset="77"/>
              </a:rPr>
              <a:t>were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6FE44B-8AFC-904B-8182-242EEC192C5E}"/>
              </a:ext>
            </a:extLst>
          </p:cNvPr>
          <p:cNvSpPr txBox="1">
            <a:spLocks/>
          </p:cNvSpPr>
          <p:nvPr/>
        </p:nvSpPr>
        <p:spPr>
          <a:xfrm>
            <a:off x="5384181" y="1825625"/>
            <a:ext cx="3246863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>
                <a:latin typeface="Chalkboard" panose="03050602040202020205" pitchFamily="66" charset="77"/>
              </a:rPr>
              <a:t>by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2EFB2A-6155-5444-8BC3-2B23D7D501C6}"/>
              </a:ext>
            </a:extLst>
          </p:cNvPr>
          <p:cNvSpPr txBox="1">
            <a:spLocks/>
          </p:cNvSpPr>
          <p:nvPr/>
        </p:nvSpPr>
        <p:spPr>
          <a:xfrm>
            <a:off x="602166" y="5203128"/>
            <a:ext cx="3246863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>
                <a:latin typeface="Chalkboard" panose="03050602040202020205" pitchFamily="66" charset="77"/>
              </a:rPr>
              <a:t>your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156B03-46B4-DA44-A576-3737FB505422}"/>
              </a:ext>
            </a:extLst>
          </p:cNvPr>
          <p:cNvSpPr txBox="1">
            <a:spLocks/>
          </p:cNvSpPr>
          <p:nvPr/>
        </p:nvSpPr>
        <p:spPr>
          <a:xfrm>
            <a:off x="6719541" y="4889500"/>
            <a:ext cx="3246863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>
                <a:latin typeface="Chalkboard" panose="03050602040202020205" pitchFamily="66" charset="77"/>
              </a:rPr>
              <a:t>were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A8463A-76AF-C343-BFA2-14F34E93667C}"/>
              </a:ext>
            </a:extLst>
          </p:cNvPr>
          <p:cNvSpPr txBox="1">
            <a:spLocks/>
          </p:cNvSpPr>
          <p:nvPr/>
        </p:nvSpPr>
        <p:spPr>
          <a:xfrm>
            <a:off x="7374674" y="3022639"/>
            <a:ext cx="3246863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latin typeface="Chalkboard" panose="03050602040202020205" pitchFamily="66" charset="77"/>
              </a:rPr>
              <a:t>was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703C05-6ED1-5443-A4DA-4DA3F076D07C}"/>
              </a:ext>
            </a:extLst>
          </p:cNvPr>
          <p:cNvSpPr txBox="1">
            <a:spLocks/>
          </p:cNvSpPr>
          <p:nvPr/>
        </p:nvSpPr>
        <p:spPr>
          <a:xfrm>
            <a:off x="9102183" y="1670986"/>
            <a:ext cx="3246863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latin typeface="Chalkboard" panose="03050602040202020205" pitchFamily="66" charset="77"/>
              </a:rPr>
              <a:t>said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16B1B0-1919-4C44-9A98-E38872144476}"/>
              </a:ext>
            </a:extLst>
          </p:cNvPr>
          <p:cNvSpPr txBox="1">
            <a:spLocks/>
          </p:cNvSpPr>
          <p:nvPr/>
        </p:nvSpPr>
        <p:spPr>
          <a:xfrm>
            <a:off x="4227705" y="4889500"/>
            <a:ext cx="1056579" cy="95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latin typeface="Chalkboard" panose="03050602040202020205" pitchFamily="66" charset="77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346776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4010-8DF2-CE4E-BA3B-FBBEBC66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Speedy Green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92362-D38B-5642-9907-B5CE0CE80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20122" cy="1162902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halkboard" panose="03050602040202020205" pitchFamily="66" charset="77"/>
              </a:rPr>
              <a:t> phone   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6C84A2-D059-7447-AA4F-8F72A784BE98}"/>
              </a:ext>
            </a:extLst>
          </p:cNvPr>
          <p:cNvSpPr txBox="1">
            <a:spLocks/>
          </p:cNvSpPr>
          <p:nvPr/>
        </p:nvSpPr>
        <p:spPr>
          <a:xfrm>
            <a:off x="6225166" y="1723639"/>
            <a:ext cx="3020122" cy="1162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Chalkboard" panose="03050602040202020205" pitchFamily="66" charset="77"/>
              </a:rPr>
              <a:t> wake  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E6E37B-DF1C-D442-B8EC-1F8B04C5705D}"/>
              </a:ext>
            </a:extLst>
          </p:cNvPr>
          <p:cNvSpPr txBox="1">
            <a:spLocks/>
          </p:cNvSpPr>
          <p:nvPr/>
        </p:nvSpPr>
        <p:spPr>
          <a:xfrm>
            <a:off x="838200" y="3303936"/>
            <a:ext cx="3020122" cy="1162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Chalkboard" panose="03050602040202020205" pitchFamily="66" charset="77"/>
              </a:rPr>
              <a:t>cow     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AC2C41F-8DB3-834A-999D-3E7A606C1CFD}"/>
              </a:ext>
            </a:extLst>
          </p:cNvPr>
          <p:cNvSpPr txBox="1">
            <a:spLocks/>
          </p:cNvSpPr>
          <p:nvPr/>
        </p:nvSpPr>
        <p:spPr>
          <a:xfrm>
            <a:off x="6521605" y="3278459"/>
            <a:ext cx="3020122" cy="1162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Chalkboard" panose="03050602040202020205" pitchFamily="66" charset="77"/>
              </a:rPr>
              <a:t> black   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9961A6-F5B3-F04F-98B4-E2F545D44477}"/>
              </a:ext>
            </a:extLst>
          </p:cNvPr>
          <p:cNvSpPr txBox="1">
            <a:spLocks/>
          </p:cNvSpPr>
          <p:nvPr/>
        </p:nvSpPr>
        <p:spPr>
          <a:xfrm>
            <a:off x="838200" y="4732067"/>
            <a:ext cx="3020122" cy="1162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Chalkboard" panose="03050602040202020205" pitchFamily="66" charset="77"/>
              </a:rPr>
              <a:t>chair     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76C4BD7-3375-9545-A473-C1E05AD96F03}"/>
              </a:ext>
            </a:extLst>
          </p:cNvPr>
          <p:cNvSpPr txBox="1">
            <a:spLocks/>
          </p:cNvSpPr>
          <p:nvPr/>
        </p:nvSpPr>
        <p:spPr>
          <a:xfrm>
            <a:off x="6629400" y="4570451"/>
            <a:ext cx="3020122" cy="1162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Chalkboard" panose="03050602040202020205" pitchFamily="66" charset="77"/>
              </a:rPr>
              <a:t>bare    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E210631-46D2-D44A-B90C-CE83E4ED46BD}"/>
              </a:ext>
            </a:extLst>
          </p:cNvPr>
          <p:cNvSpPr txBox="1">
            <a:spLocks/>
          </p:cNvSpPr>
          <p:nvPr/>
        </p:nvSpPr>
        <p:spPr>
          <a:xfrm>
            <a:off x="838200" y="5795149"/>
            <a:ext cx="3020122" cy="1162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Chalkboard" panose="03050602040202020205" pitchFamily="66" charset="77"/>
              </a:rPr>
              <a:t>chip      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5499EB8-B3F8-4943-9278-DA8BED549A36}"/>
              </a:ext>
            </a:extLst>
          </p:cNvPr>
          <p:cNvSpPr txBox="1">
            <a:spLocks/>
          </p:cNvSpPr>
          <p:nvPr/>
        </p:nvSpPr>
        <p:spPr>
          <a:xfrm>
            <a:off x="6629400" y="5754494"/>
            <a:ext cx="3020122" cy="1162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Chalkboard" panose="03050602040202020205" pitchFamily="66" charset="77"/>
              </a:rPr>
              <a:t>mark   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0E2E35-85DF-D045-A207-4E4DC654A05A}"/>
              </a:ext>
            </a:extLst>
          </p:cNvPr>
          <p:cNvCxnSpPr/>
          <p:nvPr/>
        </p:nvCxnSpPr>
        <p:spPr>
          <a:xfrm>
            <a:off x="1677523" y="4102611"/>
            <a:ext cx="7359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17C084-A5F0-AE4E-8BCB-428BF47CF592}"/>
              </a:ext>
            </a:extLst>
          </p:cNvPr>
          <p:cNvCxnSpPr/>
          <p:nvPr/>
        </p:nvCxnSpPr>
        <p:spPr>
          <a:xfrm>
            <a:off x="2059258" y="5460380"/>
            <a:ext cx="7359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9F48C7-4C2E-C140-AC86-7C8CE25DF09B}"/>
              </a:ext>
            </a:extLst>
          </p:cNvPr>
          <p:cNvCxnSpPr/>
          <p:nvPr/>
        </p:nvCxnSpPr>
        <p:spPr>
          <a:xfrm>
            <a:off x="1323277" y="6538331"/>
            <a:ext cx="7359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00B429-CE92-CD47-9B82-5336CA6C642B}"/>
              </a:ext>
            </a:extLst>
          </p:cNvPr>
          <p:cNvCxnSpPr/>
          <p:nvPr/>
        </p:nvCxnSpPr>
        <p:spPr>
          <a:xfrm>
            <a:off x="7367238" y="6538331"/>
            <a:ext cx="7359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814CF0-2BD5-E34C-B23F-1964F3C5F860}"/>
              </a:ext>
            </a:extLst>
          </p:cNvPr>
          <p:cNvCxnSpPr/>
          <p:nvPr/>
        </p:nvCxnSpPr>
        <p:spPr>
          <a:xfrm>
            <a:off x="7575164" y="5458738"/>
            <a:ext cx="7359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>
            <a:extLst>
              <a:ext uri="{FF2B5EF4-FFF2-40B4-BE49-F238E27FC236}">
                <a16:creationId xmlns:a16="http://schemas.microsoft.com/office/drawing/2014/main" id="{FAF65CFA-0C58-8D45-A43D-13E6F763F925}"/>
              </a:ext>
            </a:extLst>
          </p:cNvPr>
          <p:cNvSpPr/>
          <p:nvPr/>
        </p:nvSpPr>
        <p:spPr>
          <a:xfrm rot="20734598">
            <a:off x="1260609" y="1953722"/>
            <a:ext cx="1684617" cy="4414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C0AF1546-4EF9-2A47-859C-A7B5102CDD30}"/>
              </a:ext>
            </a:extLst>
          </p:cNvPr>
          <p:cNvSpPr/>
          <p:nvPr/>
        </p:nvSpPr>
        <p:spPr>
          <a:xfrm rot="20734598">
            <a:off x="6892919" y="1817540"/>
            <a:ext cx="1684617" cy="4414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7AF83B-8CC5-DD46-8080-176CF77F07D9}"/>
              </a:ext>
            </a:extLst>
          </p:cNvPr>
          <p:cNvCxnSpPr/>
          <p:nvPr/>
        </p:nvCxnSpPr>
        <p:spPr>
          <a:xfrm>
            <a:off x="1579118" y="2598025"/>
            <a:ext cx="7359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16FA67-AFA7-384F-B980-2C7D1461CB85}"/>
              </a:ext>
            </a:extLst>
          </p:cNvPr>
          <p:cNvCxnSpPr/>
          <p:nvPr/>
        </p:nvCxnSpPr>
        <p:spPr>
          <a:xfrm>
            <a:off x="1218170" y="5458738"/>
            <a:ext cx="7359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15" grpId="0"/>
      <p:bldP spid="17" grpId="0"/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B868-CD27-5A44-9D5D-C801030D6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Alien words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D43911-EBEB-2C41-A4B4-6712431F4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329" y="1336656"/>
            <a:ext cx="7048648" cy="505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88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47724-6DC8-C642-AA46-D17AD97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 Fingers to spell – Parents to help!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490C37-BB12-7844-9DF1-EFC9D5CFA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025" y="1690688"/>
            <a:ext cx="5801784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79772-BF41-6E43-8E6B-FB84A3A0B4BA}"/>
              </a:ext>
            </a:extLst>
          </p:cNvPr>
          <p:cNvSpPr txBox="1"/>
          <p:nvPr/>
        </p:nvSpPr>
        <p:spPr>
          <a:xfrm>
            <a:off x="6936059" y="2029522"/>
            <a:ext cx="27208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Grown ups! Please choose 4 words from our new sounds </a:t>
            </a:r>
          </a:p>
          <a:p>
            <a:endParaRPr lang="en-US" dirty="0"/>
          </a:p>
          <a:p>
            <a:r>
              <a:rPr lang="en-US" dirty="0" err="1"/>
              <a:t>er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You say the words for your child to spell and write, along with 1 or 2 words from the speedy green word slide. </a:t>
            </a:r>
          </a:p>
        </p:txBody>
      </p:sp>
    </p:spTree>
    <p:extLst>
      <p:ext uri="{BB962C8B-B14F-4D97-AF65-F5344CB8AC3E}">
        <p14:creationId xmlns:p14="http://schemas.microsoft.com/office/powerpoint/2010/main" val="398824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6D733-0EDF-BD43-BA0D-B30E04FE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 and write a sentence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E6834-52EC-AC47-8F2A-781E69DF7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AA6F6-89EA-CE4B-A1A0-20056E427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92" y="1459843"/>
            <a:ext cx="7469149" cy="2541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ED296-D2F5-5B41-A8E7-9CDCD57E5DCE}"/>
              </a:ext>
            </a:extLst>
          </p:cNvPr>
          <p:cNvSpPr txBox="1"/>
          <p:nvPr/>
        </p:nvSpPr>
        <p:spPr>
          <a:xfrm>
            <a:off x="423746" y="5096012"/>
            <a:ext cx="8898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halkboard" panose="03050602040202020205" pitchFamily="66" charset="77"/>
              </a:rPr>
              <a:t>Do you </a:t>
            </a:r>
            <a:r>
              <a:rPr lang="en-US" sz="4800">
                <a:latin typeface="Chalkboard" panose="03050602040202020205" pitchFamily="66" charset="77"/>
              </a:rPr>
              <a:t>want supper?</a:t>
            </a:r>
            <a:endParaRPr lang="en-US" sz="4800" dirty="0"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490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5841E-4E3E-AA45-BB66-AF8773B1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Sounds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D1D537-C128-D943-91DA-A7C975D0D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325D57C-A524-E94B-B4B3-CBCEB719DAAF}"/>
              </a:ext>
            </a:extLst>
          </p:cNvPr>
          <p:cNvSpPr/>
          <p:nvPr/>
        </p:nvSpPr>
        <p:spPr>
          <a:xfrm>
            <a:off x="838200" y="1690688"/>
            <a:ext cx="1339074" cy="13946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halkboard" panose="03050602040202020205" pitchFamily="66" charset="77"/>
              </a:rPr>
              <a:t>f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BE2542-6B81-DD4C-8804-567ED71B30A0}"/>
              </a:ext>
            </a:extLst>
          </p:cNvPr>
          <p:cNvSpPr/>
          <p:nvPr/>
        </p:nvSpPr>
        <p:spPr>
          <a:xfrm>
            <a:off x="2775726" y="1690688"/>
            <a:ext cx="1339074" cy="1416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halkboard" panose="03050602040202020205" pitchFamily="66" charset="77"/>
              </a:rPr>
              <a:t>v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3C4114-FD47-974C-9D8D-95D650157A00}"/>
              </a:ext>
            </a:extLst>
          </p:cNvPr>
          <p:cNvSpPr/>
          <p:nvPr/>
        </p:nvSpPr>
        <p:spPr>
          <a:xfrm>
            <a:off x="4756926" y="1709815"/>
            <a:ext cx="1339074" cy="1416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Chalkboard" panose="03050602040202020205" pitchFamily="66" charset="77"/>
              </a:rPr>
              <a:t>oo</a:t>
            </a:r>
            <a:r>
              <a:rPr lang="en-US" sz="5400" dirty="0">
                <a:solidFill>
                  <a:schemeClr val="tx1"/>
                </a:solidFill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1A1AC4-438A-6A43-8C80-AA4BC799A8B1}"/>
              </a:ext>
            </a:extLst>
          </p:cNvPr>
          <p:cNvSpPr/>
          <p:nvPr/>
        </p:nvSpPr>
        <p:spPr>
          <a:xfrm>
            <a:off x="6877050" y="1709815"/>
            <a:ext cx="1339074" cy="14351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halkboard" panose="03050602040202020205" pitchFamily="66" charset="77"/>
              </a:rPr>
              <a:t>air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5815DC-4510-144F-ADC0-60A3800B2CF8}"/>
              </a:ext>
            </a:extLst>
          </p:cNvPr>
          <p:cNvSpPr/>
          <p:nvPr/>
        </p:nvSpPr>
        <p:spPr>
          <a:xfrm>
            <a:off x="766763" y="3772693"/>
            <a:ext cx="1339074" cy="13946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Chalkboard" panose="03050602040202020205" pitchFamily="66" charset="77"/>
              </a:rPr>
              <a:t>ur</a:t>
            </a:r>
            <a:endParaRPr lang="en-US" sz="4800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A8CBDC3-BECD-A94C-8041-D9C10DB45657}"/>
              </a:ext>
            </a:extLst>
          </p:cNvPr>
          <p:cNvSpPr/>
          <p:nvPr/>
        </p:nvSpPr>
        <p:spPr>
          <a:xfrm>
            <a:off x="8997174" y="1728942"/>
            <a:ext cx="1339074" cy="1416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halkboard" panose="03050602040202020205" pitchFamily="66" charset="77"/>
              </a:rPr>
              <a:t>t</a:t>
            </a:r>
            <a:endParaRPr lang="en-US" sz="2000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217DD2C-2CC1-0648-A469-6823246DE626}"/>
              </a:ext>
            </a:extLst>
          </p:cNvPr>
          <p:cNvSpPr/>
          <p:nvPr/>
        </p:nvSpPr>
        <p:spPr>
          <a:xfrm>
            <a:off x="2684833" y="3751265"/>
            <a:ext cx="1339074" cy="141604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Chalkboard" panose="03050602040202020205" pitchFamily="66" charset="77"/>
              </a:rPr>
              <a:t>ir</a:t>
            </a:r>
            <a:endParaRPr lang="en-US" sz="4000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9BD8D5-D9FB-BE4F-9BBB-E67EC740123B}"/>
              </a:ext>
            </a:extLst>
          </p:cNvPr>
          <p:cNvSpPr/>
          <p:nvPr/>
        </p:nvSpPr>
        <p:spPr>
          <a:xfrm>
            <a:off x="4586929" y="3732139"/>
            <a:ext cx="1509071" cy="14160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Chalkboard" panose="03050602040202020205" pitchFamily="66" charset="77"/>
              </a:rPr>
              <a:t>ay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2DEE3FE-9631-9749-AAA5-9F4886ED2853}"/>
              </a:ext>
            </a:extLst>
          </p:cNvPr>
          <p:cNvSpPr/>
          <p:nvPr/>
        </p:nvSpPr>
        <p:spPr>
          <a:xfrm>
            <a:off x="6461293" y="3751265"/>
            <a:ext cx="1509071" cy="14160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Chalkboard" panose="03050602040202020205" pitchFamily="66" charset="77"/>
              </a:rPr>
              <a:t>U-e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3817B4D-822D-2241-B0D0-D7339B971C8F}"/>
              </a:ext>
            </a:extLst>
          </p:cNvPr>
          <p:cNvSpPr/>
          <p:nvPr/>
        </p:nvSpPr>
        <p:spPr>
          <a:xfrm>
            <a:off x="8533386" y="3772693"/>
            <a:ext cx="1509071" cy="14160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Chalkboard" panose="03050602040202020205" pitchFamily="66" charset="77"/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144461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0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66331-650B-9840-B7E4-25656931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A4BB5-78D8-D54B-B394-9524A8E79367}"/>
              </a:ext>
            </a:extLst>
          </p:cNvPr>
          <p:cNvSpPr txBox="1"/>
          <p:nvPr/>
        </p:nvSpPr>
        <p:spPr>
          <a:xfrm>
            <a:off x="446049" y="1690688"/>
            <a:ext cx="39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B9DD2-6F13-6E4F-8B43-87D5536211D2}"/>
              </a:ext>
            </a:extLst>
          </p:cNvPr>
          <p:cNvSpPr txBox="1"/>
          <p:nvPr/>
        </p:nvSpPr>
        <p:spPr>
          <a:xfrm>
            <a:off x="312234" y="2542478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the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D8DAC-137E-BB41-91F1-1583D2B1B866}"/>
              </a:ext>
            </a:extLst>
          </p:cNvPr>
          <p:cNvSpPr txBox="1"/>
          <p:nvPr/>
        </p:nvSpPr>
        <p:spPr>
          <a:xfrm>
            <a:off x="312233" y="3204934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into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EAF1E-78F0-5B48-8D6C-B1533D260F79}"/>
              </a:ext>
            </a:extLst>
          </p:cNvPr>
          <p:cNvSpPr txBox="1"/>
          <p:nvPr/>
        </p:nvSpPr>
        <p:spPr>
          <a:xfrm>
            <a:off x="312232" y="3867390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D26F35-8BD5-A64B-82D0-E5485663EC7C}"/>
              </a:ext>
            </a:extLst>
          </p:cNvPr>
          <p:cNvSpPr txBox="1"/>
          <p:nvPr/>
        </p:nvSpPr>
        <p:spPr>
          <a:xfrm>
            <a:off x="312231" y="4529846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427DEF-A30B-034A-BC97-016D01A05A81}"/>
              </a:ext>
            </a:extLst>
          </p:cNvPr>
          <p:cNvSpPr txBox="1"/>
          <p:nvPr/>
        </p:nvSpPr>
        <p:spPr>
          <a:xfrm>
            <a:off x="312230" y="5167312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go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F644F-CE8A-8342-8991-CA74043A894A}"/>
              </a:ext>
            </a:extLst>
          </p:cNvPr>
          <p:cNvSpPr txBox="1"/>
          <p:nvPr/>
        </p:nvSpPr>
        <p:spPr>
          <a:xfrm>
            <a:off x="312229" y="5908125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she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199C4-8834-F04F-B9F7-E599050FD915}"/>
              </a:ext>
            </a:extLst>
          </p:cNvPr>
          <p:cNvSpPr txBox="1"/>
          <p:nvPr/>
        </p:nvSpPr>
        <p:spPr>
          <a:xfrm>
            <a:off x="1646659" y="1719705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we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D8374-2235-5445-8C32-DDCAD745CB6A}"/>
              </a:ext>
            </a:extLst>
          </p:cNvPr>
          <p:cNvSpPr txBox="1"/>
          <p:nvPr/>
        </p:nvSpPr>
        <p:spPr>
          <a:xfrm>
            <a:off x="1646659" y="2542478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F37A04-C14A-E04B-82A8-6B4FB0489BB9}"/>
              </a:ext>
            </a:extLst>
          </p:cNvPr>
          <p:cNvSpPr txBox="1"/>
          <p:nvPr/>
        </p:nvSpPr>
        <p:spPr>
          <a:xfrm>
            <a:off x="1646658" y="3204934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he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AF12C8-A61A-BF43-8CDF-088908F5A1B9}"/>
              </a:ext>
            </a:extLst>
          </p:cNvPr>
          <p:cNvSpPr txBox="1"/>
          <p:nvPr/>
        </p:nvSpPr>
        <p:spPr>
          <a:xfrm>
            <a:off x="1646657" y="3867390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be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981A38-3618-7144-9400-7665A05E44FE}"/>
              </a:ext>
            </a:extLst>
          </p:cNvPr>
          <p:cNvSpPr txBox="1"/>
          <p:nvPr/>
        </p:nvSpPr>
        <p:spPr>
          <a:xfrm>
            <a:off x="1646656" y="4529846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my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B0850D-CF14-BB46-BA4E-18A6DD1AC4BF}"/>
              </a:ext>
            </a:extLst>
          </p:cNvPr>
          <p:cNvSpPr txBox="1"/>
          <p:nvPr/>
        </p:nvSpPr>
        <p:spPr>
          <a:xfrm>
            <a:off x="1646655" y="5167311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3C1CA9-099F-504C-9FC5-A6C3E434841F}"/>
              </a:ext>
            </a:extLst>
          </p:cNvPr>
          <p:cNvSpPr txBox="1"/>
          <p:nvPr/>
        </p:nvSpPr>
        <p:spPr>
          <a:xfrm>
            <a:off x="1646654" y="5854758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little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27EAD7-05D1-834D-A47F-009018FB3261}"/>
              </a:ext>
            </a:extLst>
          </p:cNvPr>
          <p:cNvSpPr txBox="1"/>
          <p:nvPr/>
        </p:nvSpPr>
        <p:spPr>
          <a:xfrm>
            <a:off x="3181806" y="1703189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said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C86260-696C-2E49-95C0-823A9641EA19}"/>
              </a:ext>
            </a:extLst>
          </p:cNvPr>
          <p:cNvSpPr txBox="1"/>
          <p:nvPr/>
        </p:nvSpPr>
        <p:spPr>
          <a:xfrm>
            <a:off x="3107456" y="2542477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was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D55874-65E5-D746-B267-32F724509CCD}"/>
              </a:ext>
            </a:extLst>
          </p:cNvPr>
          <p:cNvSpPr txBox="1"/>
          <p:nvPr/>
        </p:nvSpPr>
        <p:spPr>
          <a:xfrm>
            <a:off x="3107456" y="3204934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B5675-A45A-1F4E-80AB-9E9915DDE201}"/>
              </a:ext>
            </a:extLst>
          </p:cNvPr>
          <p:cNvSpPr txBox="1"/>
          <p:nvPr/>
        </p:nvSpPr>
        <p:spPr>
          <a:xfrm>
            <a:off x="3107455" y="3867390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they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3D9D59-A960-0940-BC89-2D3FC667A19D}"/>
              </a:ext>
            </a:extLst>
          </p:cNvPr>
          <p:cNvSpPr txBox="1"/>
          <p:nvPr/>
        </p:nvSpPr>
        <p:spPr>
          <a:xfrm>
            <a:off x="3055405" y="4529845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were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C52DE0-4E5E-FE4F-95F2-36493E335F72}"/>
              </a:ext>
            </a:extLst>
          </p:cNvPr>
          <p:cNvSpPr txBox="1"/>
          <p:nvPr/>
        </p:nvSpPr>
        <p:spPr>
          <a:xfrm>
            <a:off x="3107454" y="5177568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like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E76DA0-DD3E-6048-8CA1-FFD082E6DAB9}"/>
              </a:ext>
            </a:extLst>
          </p:cNvPr>
          <p:cNvSpPr txBox="1"/>
          <p:nvPr/>
        </p:nvSpPr>
        <p:spPr>
          <a:xfrm>
            <a:off x="3055404" y="5824229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one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49C092-AE6C-8148-9ACE-DC2513AD9296}"/>
              </a:ext>
            </a:extLst>
          </p:cNvPr>
          <p:cNvSpPr txBox="1"/>
          <p:nvPr/>
        </p:nvSpPr>
        <p:spPr>
          <a:xfrm>
            <a:off x="4850738" y="1654917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have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ED0BF2-6695-1845-A63A-06F48DDF4A6D}"/>
              </a:ext>
            </a:extLst>
          </p:cNvPr>
          <p:cNvSpPr txBox="1"/>
          <p:nvPr/>
        </p:nvSpPr>
        <p:spPr>
          <a:xfrm>
            <a:off x="4850737" y="2518815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do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CCF108-E77A-9F44-B75B-063D884E3DF9}"/>
              </a:ext>
            </a:extLst>
          </p:cNvPr>
          <p:cNvSpPr txBox="1"/>
          <p:nvPr/>
        </p:nvSpPr>
        <p:spPr>
          <a:xfrm>
            <a:off x="4850736" y="3151880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some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B1CCC8-732A-9B4C-848C-2DD67AD5B178}"/>
              </a:ext>
            </a:extLst>
          </p:cNvPr>
          <p:cNvSpPr txBox="1"/>
          <p:nvPr/>
        </p:nvSpPr>
        <p:spPr>
          <a:xfrm>
            <a:off x="4850735" y="3784945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come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FB6E1-2B88-C042-8069-A3B166691EEF}"/>
              </a:ext>
            </a:extLst>
          </p:cNvPr>
          <p:cNvSpPr txBox="1"/>
          <p:nvPr/>
        </p:nvSpPr>
        <p:spPr>
          <a:xfrm>
            <a:off x="4806075" y="4441672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there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9F6493-75E3-0641-9654-242461F311EF}"/>
              </a:ext>
            </a:extLst>
          </p:cNvPr>
          <p:cNvSpPr txBox="1"/>
          <p:nvPr/>
        </p:nvSpPr>
        <p:spPr>
          <a:xfrm>
            <a:off x="4806074" y="5177567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what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07C8E9-7988-6847-B4B2-EA1C62E44218}"/>
              </a:ext>
            </a:extLst>
          </p:cNvPr>
          <p:cNvSpPr txBox="1"/>
          <p:nvPr/>
        </p:nvSpPr>
        <p:spPr>
          <a:xfrm>
            <a:off x="4806073" y="5799516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so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1E4CC1-B710-184B-9817-30D2CC38A5B1}"/>
              </a:ext>
            </a:extLst>
          </p:cNvPr>
          <p:cNvSpPr txBox="1"/>
          <p:nvPr/>
        </p:nvSpPr>
        <p:spPr>
          <a:xfrm>
            <a:off x="6519670" y="1638401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halkboard" panose="03050602040202020205" pitchFamily="66" charset="77"/>
              </a:rPr>
              <a:t>Mr</a:t>
            </a:r>
            <a:endParaRPr lang="en-US" sz="2400" dirty="0">
              <a:latin typeface="Chalkboard" panose="03050602040202020205" pitchFamily="66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21E2B7-6444-B943-945E-1C91BD2274D9}"/>
              </a:ext>
            </a:extLst>
          </p:cNvPr>
          <p:cNvSpPr txBox="1"/>
          <p:nvPr/>
        </p:nvSpPr>
        <p:spPr>
          <a:xfrm>
            <a:off x="6519670" y="2502299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halkboard" panose="03050602040202020205" pitchFamily="66" charset="77"/>
              </a:rPr>
              <a:t>Mrs</a:t>
            </a:r>
            <a:endParaRPr lang="en-US" sz="2400" dirty="0">
              <a:latin typeface="Chalkboard" panose="03050602040202020205" pitchFamily="66" charset="7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B89237-1045-E54F-934A-0178CA92581D}"/>
              </a:ext>
            </a:extLst>
          </p:cNvPr>
          <p:cNvSpPr txBox="1"/>
          <p:nvPr/>
        </p:nvSpPr>
        <p:spPr>
          <a:xfrm>
            <a:off x="6519669" y="3142509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your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7D599E-CC08-D74B-B383-DCEEB10C848C}"/>
              </a:ext>
            </a:extLst>
          </p:cNvPr>
          <p:cNvSpPr txBox="1"/>
          <p:nvPr/>
        </p:nvSpPr>
        <p:spPr>
          <a:xfrm>
            <a:off x="6519668" y="3761607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old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F85566-0B8B-BA44-AE68-B38A25C6401B}"/>
              </a:ext>
            </a:extLst>
          </p:cNvPr>
          <p:cNvSpPr txBox="1"/>
          <p:nvPr/>
        </p:nvSpPr>
        <p:spPr>
          <a:xfrm>
            <a:off x="6519667" y="4441672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by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BF560E-5F5C-2C4D-ADB5-FAF3CA39B229}"/>
              </a:ext>
            </a:extLst>
          </p:cNvPr>
          <p:cNvSpPr txBox="1"/>
          <p:nvPr/>
        </p:nvSpPr>
        <p:spPr>
          <a:xfrm>
            <a:off x="6519667" y="5152524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their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439EE14-4080-7F49-B0C8-8C8C2D4C56FE}"/>
              </a:ext>
            </a:extLst>
          </p:cNvPr>
          <p:cNvSpPr txBox="1"/>
          <p:nvPr/>
        </p:nvSpPr>
        <p:spPr>
          <a:xfrm>
            <a:off x="6519666" y="5723416"/>
            <a:ext cx="1048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could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A48EDF-5289-5A4F-A786-386734FFA4B9}"/>
              </a:ext>
            </a:extLst>
          </p:cNvPr>
          <p:cNvSpPr txBox="1"/>
          <p:nvPr/>
        </p:nvSpPr>
        <p:spPr>
          <a:xfrm>
            <a:off x="8188602" y="1634829"/>
            <a:ext cx="122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should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061F45-ED59-1447-B357-689879DEFC37}"/>
              </a:ext>
            </a:extLst>
          </p:cNvPr>
          <p:cNvSpPr txBox="1"/>
          <p:nvPr/>
        </p:nvSpPr>
        <p:spPr>
          <a:xfrm>
            <a:off x="8210795" y="2518815"/>
            <a:ext cx="122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people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0255A7-6B3D-3A44-AE54-D3EDF69E0D19}"/>
              </a:ext>
            </a:extLst>
          </p:cNvPr>
          <p:cNvSpPr txBox="1"/>
          <p:nvPr/>
        </p:nvSpPr>
        <p:spPr>
          <a:xfrm>
            <a:off x="8210795" y="3119142"/>
            <a:ext cx="122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8341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719B-1D71-054E-AA33-2D3BAEFF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err="1"/>
              <a:t>ir</a:t>
            </a:r>
            <a:r>
              <a:rPr lang="en-US" dirty="0"/>
              <a:t> and </a:t>
            </a:r>
            <a:r>
              <a:rPr lang="en-US" dirty="0" err="1"/>
              <a:t>ur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85DCDA-202D-974F-BF7F-277AA972F993}"/>
              </a:ext>
            </a:extLst>
          </p:cNvPr>
          <p:cNvSpPr txBox="1"/>
          <p:nvPr/>
        </p:nvSpPr>
        <p:spPr>
          <a:xfrm>
            <a:off x="5657385" y="4043868"/>
            <a:ext cx="3925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nurse</a:t>
            </a:r>
          </a:p>
          <a:p>
            <a:endParaRPr lang="en-US" sz="2400" dirty="0">
              <a:latin typeface="Chalkboard" panose="03050602040202020205" pitchFamily="66" charset="77"/>
            </a:endParaRPr>
          </a:p>
          <a:p>
            <a:r>
              <a:rPr lang="en-US" sz="2400" dirty="0">
                <a:latin typeface="Chalkboard" panose="03050602040202020205" pitchFamily="66" charset="77"/>
              </a:rPr>
              <a:t>burn</a:t>
            </a:r>
          </a:p>
          <a:p>
            <a:endParaRPr lang="en-US" sz="2400" dirty="0">
              <a:latin typeface="Chalkboard" panose="03050602040202020205" pitchFamily="66" charset="77"/>
            </a:endParaRPr>
          </a:p>
          <a:p>
            <a:r>
              <a:rPr lang="en-US" sz="2400" dirty="0">
                <a:latin typeface="Chalkboard" panose="03050602040202020205" pitchFamily="66" charset="77"/>
              </a:rPr>
              <a:t>turn </a:t>
            </a:r>
          </a:p>
          <a:p>
            <a:endParaRPr lang="en-US" sz="2400" dirty="0">
              <a:latin typeface="Chalkboard" panose="03050602040202020205" pitchFamily="66" charset="77"/>
            </a:endParaRPr>
          </a:p>
          <a:p>
            <a:r>
              <a:rPr lang="en-US" sz="2400" dirty="0">
                <a:latin typeface="Chalkboard" panose="03050602040202020205" pitchFamily="66" charset="77"/>
              </a:rPr>
              <a:t>hurt</a:t>
            </a:r>
          </a:p>
          <a:p>
            <a:endParaRPr lang="en-US" sz="2400" dirty="0">
              <a:latin typeface="Chalkboard" panose="03050602040202020205" pitchFamily="66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6FF406-5C4F-1E4B-BF55-E770FBB838C6}"/>
              </a:ext>
            </a:extLst>
          </p:cNvPr>
          <p:cNvSpPr txBox="1"/>
          <p:nvPr/>
        </p:nvSpPr>
        <p:spPr>
          <a:xfrm>
            <a:off x="510035" y="4028042"/>
            <a:ext cx="34616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twirl </a:t>
            </a:r>
          </a:p>
          <a:p>
            <a:endParaRPr lang="en-US" sz="2400" dirty="0">
              <a:latin typeface="Chalkboard" panose="03050602040202020205" pitchFamily="66" charset="77"/>
            </a:endParaRPr>
          </a:p>
          <a:p>
            <a:r>
              <a:rPr lang="en-US" sz="2400" dirty="0">
                <a:latin typeface="Chalkboard" panose="03050602040202020205" pitchFamily="66" charset="77"/>
              </a:rPr>
              <a:t>whirl</a:t>
            </a:r>
          </a:p>
          <a:p>
            <a:endParaRPr lang="en-US" sz="2400" dirty="0">
              <a:latin typeface="Chalkboard" panose="03050602040202020205" pitchFamily="66" charset="77"/>
            </a:endParaRPr>
          </a:p>
          <a:p>
            <a:r>
              <a:rPr lang="en-US" sz="2400" dirty="0">
                <a:latin typeface="Chalkboard" panose="03050602040202020205" pitchFamily="66" charset="77"/>
              </a:rPr>
              <a:t>bird</a:t>
            </a:r>
          </a:p>
          <a:p>
            <a:endParaRPr lang="en-US" sz="2400" dirty="0">
              <a:latin typeface="Chalkboard" panose="03050602040202020205" pitchFamily="66" charset="77"/>
            </a:endParaRPr>
          </a:p>
          <a:p>
            <a:r>
              <a:rPr lang="en-US" sz="2400" dirty="0">
                <a:latin typeface="Chalkboard" panose="03050602040202020205" pitchFamily="66" charset="77"/>
              </a:rPr>
              <a:t>third</a:t>
            </a:r>
            <a:endParaRPr lang="en-US" dirty="0">
              <a:latin typeface="Chalkboard" panose="03050602040202020205" pitchFamily="66" charset="7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A783C-FD54-AA47-8F42-C48597B6BAF5}"/>
              </a:ext>
            </a:extLst>
          </p:cNvPr>
          <p:cNvCxnSpPr>
            <a:cxnSpLocks/>
          </p:cNvCxnSpPr>
          <p:nvPr/>
        </p:nvCxnSpPr>
        <p:spPr>
          <a:xfrm>
            <a:off x="838198" y="4393581"/>
            <a:ext cx="348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848AA6-95DE-E94B-B6E9-046F605B3FA7}"/>
              </a:ext>
            </a:extLst>
          </p:cNvPr>
          <p:cNvCxnSpPr>
            <a:cxnSpLocks/>
          </p:cNvCxnSpPr>
          <p:nvPr/>
        </p:nvCxnSpPr>
        <p:spPr>
          <a:xfrm>
            <a:off x="930232" y="5068494"/>
            <a:ext cx="348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7D7CE-97EA-0B44-8A20-19A3837F5F02}"/>
              </a:ext>
            </a:extLst>
          </p:cNvPr>
          <p:cNvCxnSpPr>
            <a:cxnSpLocks/>
          </p:cNvCxnSpPr>
          <p:nvPr/>
        </p:nvCxnSpPr>
        <p:spPr>
          <a:xfrm>
            <a:off x="718457" y="5854731"/>
            <a:ext cx="348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68124D-B2AE-6C4F-9554-FF4E602FB46F}"/>
              </a:ext>
            </a:extLst>
          </p:cNvPr>
          <p:cNvCxnSpPr>
            <a:cxnSpLocks/>
          </p:cNvCxnSpPr>
          <p:nvPr/>
        </p:nvCxnSpPr>
        <p:spPr>
          <a:xfrm>
            <a:off x="838199" y="6620501"/>
            <a:ext cx="2286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8A768B-A271-8D47-B977-05CD7D4FFF34}"/>
              </a:ext>
            </a:extLst>
          </p:cNvPr>
          <p:cNvCxnSpPr>
            <a:cxnSpLocks/>
          </p:cNvCxnSpPr>
          <p:nvPr/>
        </p:nvCxnSpPr>
        <p:spPr>
          <a:xfrm>
            <a:off x="5921828" y="4395271"/>
            <a:ext cx="348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29504B-2A7B-9D4B-BBD4-6A3AA2C6D6DC}"/>
              </a:ext>
            </a:extLst>
          </p:cNvPr>
          <p:cNvCxnSpPr>
            <a:cxnSpLocks/>
          </p:cNvCxnSpPr>
          <p:nvPr/>
        </p:nvCxnSpPr>
        <p:spPr>
          <a:xfrm>
            <a:off x="5894116" y="5165476"/>
            <a:ext cx="348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C2A17D-30A1-2944-9D08-F870468CADE7}"/>
              </a:ext>
            </a:extLst>
          </p:cNvPr>
          <p:cNvCxnSpPr>
            <a:cxnSpLocks/>
          </p:cNvCxnSpPr>
          <p:nvPr/>
        </p:nvCxnSpPr>
        <p:spPr>
          <a:xfrm>
            <a:off x="5921827" y="5900543"/>
            <a:ext cx="201886" cy="6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273FE1-907F-D248-BA6B-8396735E085B}"/>
              </a:ext>
            </a:extLst>
          </p:cNvPr>
          <p:cNvCxnSpPr>
            <a:cxnSpLocks/>
          </p:cNvCxnSpPr>
          <p:nvPr/>
        </p:nvCxnSpPr>
        <p:spPr>
          <a:xfrm>
            <a:off x="5911930" y="6620501"/>
            <a:ext cx="348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C80D23-9DA2-264D-9BDD-97E529BEAB95}"/>
              </a:ext>
            </a:extLst>
          </p:cNvPr>
          <p:cNvCxnSpPr>
            <a:cxnSpLocks/>
          </p:cNvCxnSpPr>
          <p:nvPr/>
        </p:nvCxnSpPr>
        <p:spPr>
          <a:xfrm>
            <a:off x="544286" y="5068494"/>
            <a:ext cx="348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Content Placeholder 6">
            <a:extLst>
              <a:ext uri="{FF2B5EF4-FFF2-40B4-BE49-F238E27FC236}">
                <a16:creationId xmlns:a16="http://schemas.microsoft.com/office/drawing/2014/main" id="{AC9BD851-630D-D942-BD2F-90AB4B392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449" t="18540" r="4252" b="68725"/>
          <a:stretch/>
        </p:blipFill>
        <p:spPr>
          <a:xfrm>
            <a:off x="718457" y="1768799"/>
            <a:ext cx="1876761" cy="17060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F9383E-4258-404A-98EC-BB2E33161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74" t="69495" r="59499" b="15959"/>
          <a:stretch/>
        </p:blipFill>
        <p:spPr>
          <a:xfrm>
            <a:off x="4973784" y="1335817"/>
            <a:ext cx="2299857" cy="223769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715555-F7EA-D744-A942-8BB38137EF0A}"/>
              </a:ext>
            </a:extLst>
          </p:cNvPr>
          <p:cNvCxnSpPr>
            <a:cxnSpLocks/>
          </p:cNvCxnSpPr>
          <p:nvPr/>
        </p:nvCxnSpPr>
        <p:spPr>
          <a:xfrm>
            <a:off x="544286" y="6604675"/>
            <a:ext cx="348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60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719B-1D71-054E-AA33-2D3BAEFF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sounds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85DCDA-202D-974F-BF7F-277AA972F993}"/>
              </a:ext>
            </a:extLst>
          </p:cNvPr>
          <p:cNvSpPr txBox="1"/>
          <p:nvPr/>
        </p:nvSpPr>
        <p:spPr>
          <a:xfrm>
            <a:off x="3853636" y="4923215"/>
            <a:ext cx="3925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alkboard" panose="03050602040202020205" pitchFamily="66" charset="77"/>
              </a:rPr>
              <a:t>Read the sound and say the rhyme </a:t>
            </a:r>
          </a:p>
          <a:p>
            <a:endParaRPr lang="en-US" sz="2400" dirty="0">
              <a:latin typeface="Chalkboard" panose="03050602040202020205" pitchFamily="66" charset="77"/>
            </a:endParaRPr>
          </a:p>
          <a:p>
            <a:r>
              <a:rPr lang="en-US" sz="2400" dirty="0">
                <a:latin typeface="Chalkboard" panose="03050602040202020205" pitchFamily="66" charset="77"/>
              </a:rPr>
              <a:t>“ </a:t>
            </a:r>
            <a:r>
              <a:rPr lang="en-US" sz="2400" dirty="0" err="1">
                <a:latin typeface="Chalkboard" panose="03050602040202020205" pitchFamily="66" charset="77"/>
              </a:rPr>
              <a:t>er</a:t>
            </a:r>
            <a:r>
              <a:rPr lang="en-US" sz="2400" dirty="0">
                <a:latin typeface="Chalkboard" panose="03050602040202020205" pitchFamily="66" charset="77"/>
              </a:rPr>
              <a:t> – a better letter”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CE057D-6412-2243-8914-E4D7C2A3C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23" t="69825" r="42361" b="15789"/>
          <a:stretch/>
        </p:blipFill>
        <p:spPr>
          <a:xfrm>
            <a:off x="3853636" y="1235834"/>
            <a:ext cx="3081258" cy="3324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2235D0-8906-7240-B45F-6FA295B92BB9}"/>
              </a:ext>
            </a:extLst>
          </p:cNvPr>
          <p:cNvSpPr txBox="1"/>
          <p:nvPr/>
        </p:nvSpPr>
        <p:spPr>
          <a:xfrm>
            <a:off x="8470232" y="1949116"/>
            <a:ext cx="2883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halkboard" panose="03050602040202020205" pitchFamily="66" charset="77"/>
              </a:rPr>
              <a:t>BEST BET!!</a:t>
            </a:r>
          </a:p>
          <a:p>
            <a:endParaRPr lang="en-US" sz="2400" dirty="0">
              <a:solidFill>
                <a:srgbClr val="C00000"/>
              </a:solidFill>
              <a:latin typeface="Chalkboard" panose="03050602040202020205" pitchFamily="66" charset="77"/>
            </a:endParaRPr>
          </a:p>
          <a:p>
            <a:r>
              <a:rPr lang="en-US" sz="2400" dirty="0">
                <a:solidFill>
                  <a:srgbClr val="C00000"/>
                </a:solidFill>
                <a:latin typeface="Chalkboard" panose="03050602040202020205" pitchFamily="66" charset="77"/>
              </a:rPr>
              <a:t>This </a:t>
            </a:r>
            <a:r>
              <a:rPr lang="en-US" sz="2400" dirty="0" err="1">
                <a:solidFill>
                  <a:srgbClr val="C00000"/>
                </a:solidFill>
                <a:latin typeface="Chalkboard" panose="03050602040202020205" pitchFamily="66" charset="77"/>
              </a:rPr>
              <a:t>er</a:t>
            </a:r>
            <a:r>
              <a:rPr lang="en-US" sz="2400" dirty="0">
                <a:solidFill>
                  <a:srgbClr val="C00000"/>
                </a:solidFill>
                <a:latin typeface="Chalkboard" panose="03050602040202020205" pitchFamily="66" charset="77"/>
              </a:rPr>
              <a:t> sound mostly comes at the end of a word. </a:t>
            </a:r>
          </a:p>
          <a:p>
            <a:endParaRPr lang="en-US" sz="2400" dirty="0">
              <a:solidFill>
                <a:srgbClr val="C00000"/>
              </a:solidFill>
              <a:latin typeface="Chalkboard" panose="03050602040202020205" pitchFamily="66" charset="77"/>
            </a:endParaRPr>
          </a:p>
          <a:p>
            <a:r>
              <a:rPr lang="en-US" sz="2400" dirty="0">
                <a:solidFill>
                  <a:srgbClr val="C00000"/>
                </a:solidFill>
                <a:latin typeface="Chalkboard" panose="03050602040202020205" pitchFamily="66" charset="77"/>
              </a:rPr>
              <a:t>If you hear an </a:t>
            </a:r>
            <a:r>
              <a:rPr lang="en-US" sz="2400" dirty="0" err="1">
                <a:solidFill>
                  <a:srgbClr val="C00000"/>
                </a:solidFill>
                <a:latin typeface="Chalkboard" panose="03050602040202020205" pitchFamily="66" charset="77"/>
              </a:rPr>
              <a:t>er</a:t>
            </a:r>
            <a:r>
              <a:rPr lang="en-US" sz="2400" dirty="0">
                <a:solidFill>
                  <a:srgbClr val="C00000"/>
                </a:solidFill>
                <a:latin typeface="Chalkboard" panose="03050602040202020205" pitchFamily="66" charset="77"/>
              </a:rPr>
              <a:t> sound at the end of the word .. It will most likely be this way of spelling it!</a:t>
            </a:r>
          </a:p>
        </p:txBody>
      </p:sp>
    </p:spTree>
    <p:extLst>
      <p:ext uri="{BB962C8B-B14F-4D97-AF65-F5344CB8AC3E}">
        <p14:creationId xmlns:p14="http://schemas.microsoft.com/office/powerpoint/2010/main" val="9987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4010-8DF2-CE4E-BA3B-FBBEBC66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Green words </a:t>
            </a:r>
            <a:r>
              <a:rPr lang="en-US" dirty="0" err="1">
                <a:latin typeface="Chalkboard" panose="03050602040202020205" pitchFamily="66" charset="77"/>
              </a:rPr>
              <a:t>er</a:t>
            </a:r>
            <a:r>
              <a:rPr lang="en-US" dirty="0">
                <a:latin typeface="Chalkboard" panose="03050602040202020205" pitchFamily="66" charset="77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92362-D38B-5642-9907-B5CE0CE80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20122" cy="1162902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halkboard" panose="03050602040202020205" pitchFamily="66" charset="77"/>
              </a:rPr>
              <a:t>O v </a:t>
            </a:r>
            <a:r>
              <a:rPr lang="en-US" sz="6000" dirty="0" err="1">
                <a:latin typeface="Chalkboard" panose="03050602040202020205" pitchFamily="66" charset="77"/>
              </a:rPr>
              <a:t>er</a:t>
            </a:r>
            <a:r>
              <a:rPr lang="en-US" sz="6000" dirty="0">
                <a:latin typeface="Chalkboard" panose="03050602040202020205" pitchFamily="66" charset="77"/>
              </a:rPr>
              <a:t>    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6C84A2-D059-7447-AA4F-8F72A784BE98}"/>
              </a:ext>
            </a:extLst>
          </p:cNvPr>
          <p:cNvSpPr txBox="1">
            <a:spLocks/>
          </p:cNvSpPr>
          <p:nvPr/>
        </p:nvSpPr>
        <p:spPr>
          <a:xfrm>
            <a:off x="6521605" y="1706098"/>
            <a:ext cx="3020122" cy="1162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Chalkboard" panose="03050602040202020205" pitchFamily="66" charset="77"/>
              </a:rPr>
              <a:t>over    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32159C-0978-7B45-9AD1-1E7D2215E3C3}"/>
              </a:ext>
            </a:extLst>
          </p:cNvPr>
          <p:cNvCxnSpPr/>
          <p:nvPr/>
        </p:nvCxnSpPr>
        <p:spPr>
          <a:xfrm>
            <a:off x="2651202" y="2624811"/>
            <a:ext cx="821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E6E37B-DF1C-D442-B8EC-1F8B04C5705D}"/>
              </a:ext>
            </a:extLst>
          </p:cNvPr>
          <p:cNvSpPr txBox="1">
            <a:spLocks/>
          </p:cNvSpPr>
          <p:nvPr/>
        </p:nvSpPr>
        <p:spPr>
          <a:xfrm>
            <a:off x="838199" y="3303936"/>
            <a:ext cx="3830053" cy="1162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Chalkboard" panose="03050602040202020205" pitchFamily="66" charset="77"/>
              </a:rPr>
              <a:t>Hams t </a:t>
            </a:r>
            <a:r>
              <a:rPr lang="en-US" sz="6000" dirty="0" err="1">
                <a:latin typeface="Chalkboard" panose="03050602040202020205" pitchFamily="66" charset="77"/>
              </a:rPr>
              <a:t>er</a:t>
            </a:r>
            <a:r>
              <a:rPr lang="en-US" sz="6000" dirty="0">
                <a:latin typeface="Chalkboard" panose="03050602040202020205" pitchFamily="66" charset="77"/>
              </a:rPr>
              <a:t>    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4BEC67-1B09-8246-A273-678F6721B7F9}"/>
              </a:ext>
            </a:extLst>
          </p:cNvPr>
          <p:cNvCxnSpPr>
            <a:cxnSpLocks/>
          </p:cNvCxnSpPr>
          <p:nvPr/>
        </p:nvCxnSpPr>
        <p:spPr>
          <a:xfrm>
            <a:off x="3858322" y="3959198"/>
            <a:ext cx="605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AC2C41F-8DB3-834A-999D-3E7A606C1CFD}"/>
              </a:ext>
            </a:extLst>
          </p:cNvPr>
          <p:cNvSpPr txBox="1">
            <a:spLocks/>
          </p:cNvSpPr>
          <p:nvPr/>
        </p:nvSpPr>
        <p:spPr>
          <a:xfrm>
            <a:off x="6521605" y="3278459"/>
            <a:ext cx="3020122" cy="1162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Chalkboard" panose="03050602040202020205" pitchFamily="66" charset="77"/>
              </a:rPr>
              <a:t>hamster     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9961A6-F5B3-F04F-98B4-E2F545D44477}"/>
              </a:ext>
            </a:extLst>
          </p:cNvPr>
          <p:cNvSpPr txBox="1">
            <a:spLocks/>
          </p:cNvSpPr>
          <p:nvPr/>
        </p:nvSpPr>
        <p:spPr>
          <a:xfrm>
            <a:off x="838200" y="4732067"/>
            <a:ext cx="3020122" cy="11629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Chalkboard" panose="03050602040202020205" pitchFamily="66" charset="77"/>
              </a:rPr>
              <a:t> supper   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A3680D-EA85-0247-B893-DB61FF419149}"/>
              </a:ext>
            </a:extLst>
          </p:cNvPr>
          <p:cNvCxnSpPr>
            <a:cxnSpLocks/>
          </p:cNvCxnSpPr>
          <p:nvPr/>
        </p:nvCxnSpPr>
        <p:spPr>
          <a:xfrm>
            <a:off x="2213515" y="5699016"/>
            <a:ext cx="605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76C4BD7-3375-9545-A473-C1E05AD96F03}"/>
              </a:ext>
            </a:extLst>
          </p:cNvPr>
          <p:cNvSpPr txBox="1">
            <a:spLocks/>
          </p:cNvSpPr>
          <p:nvPr/>
        </p:nvSpPr>
        <p:spPr>
          <a:xfrm>
            <a:off x="6629400" y="4570451"/>
            <a:ext cx="3020122" cy="1162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Chalkboard" panose="03050602040202020205" pitchFamily="66" charset="77"/>
              </a:rPr>
              <a:t>supper     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E210631-46D2-D44A-B90C-CE83E4ED46BD}"/>
              </a:ext>
            </a:extLst>
          </p:cNvPr>
          <p:cNvSpPr txBox="1">
            <a:spLocks/>
          </p:cNvSpPr>
          <p:nvPr/>
        </p:nvSpPr>
        <p:spPr>
          <a:xfrm>
            <a:off x="838200" y="5795149"/>
            <a:ext cx="3020122" cy="1162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Chalkboard" panose="03050602040202020205" pitchFamily="66" charset="77"/>
              </a:rPr>
              <a:t>After      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D657D5-A26B-D34F-B237-3D07A96293FE}"/>
              </a:ext>
            </a:extLst>
          </p:cNvPr>
          <p:cNvCxnSpPr>
            <a:cxnSpLocks/>
          </p:cNvCxnSpPr>
          <p:nvPr/>
        </p:nvCxnSpPr>
        <p:spPr>
          <a:xfrm>
            <a:off x="2260909" y="6569493"/>
            <a:ext cx="605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5499EB8-B3F8-4943-9278-DA8BED549A36}"/>
              </a:ext>
            </a:extLst>
          </p:cNvPr>
          <p:cNvSpPr txBox="1">
            <a:spLocks/>
          </p:cNvSpPr>
          <p:nvPr/>
        </p:nvSpPr>
        <p:spPr>
          <a:xfrm>
            <a:off x="6629400" y="5754494"/>
            <a:ext cx="3020122" cy="1162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Chalkboard" panose="03050602040202020205" pitchFamily="66" charset="77"/>
              </a:rPr>
              <a:t>after    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99CDCB8-A7F3-A84C-B3E9-FE52E15C58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23" t="69825" r="42361" b="15789"/>
          <a:stretch/>
        </p:blipFill>
        <p:spPr>
          <a:xfrm>
            <a:off x="9123752" y="111152"/>
            <a:ext cx="3081258" cy="332451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32065E-B912-7B42-8318-4A93599BFBB3}"/>
              </a:ext>
            </a:extLst>
          </p:cNvPr>
          <p:cNvCxnSpPr>
            <a:cxnSpLocks/>
          </p:cNvCxnSpPr>
          <p:nvPr/>
        </p:nvCxnSpPr>
        <p:spPr>
          <a:xfrm>
            <a:off x="2866792" y="5466405"/>
            <a:ext cx="605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1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0"/>
      <p:bldP spid="15" grpId="0"/>
      <p:bldP spid="1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0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9568-D625-4B4D-B934-81FEE390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Revisit red word – “can’t always Fred a Red!"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1B7D0-8D51-144B-A3F8-8E59468E9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435" y="2851537"/>
            <a:ext cx="3666893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Chalkboard" panose="03050602040202020205" pitchFamily="66" charset="77"/>
              </a:rPr>
              <a:t>there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FF5F25-6B2E-8545-B259-2F5654F5065D}"/>
              </a:ext>
            </a:extLst>
          </p:cNvPr>
          <p:cNvSpPr txBox="1">
            <a:spLocks/>
          </p:cNvSpPr>
          <p:nvPr/>
        </p:nvSpPr>
        <p:spPr>
          <a:xfrm>
            <a:off x="6096000" y="2851537"/>
            <a:ext cx="3666893" cy="16033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>
                <a:latin typeface="Chalkboard" panose="03050602040202020205" pitchFamily="66" charset="77"/>
              </a:rPr>
              <a:t>there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7E1D89-A90C-F745-97D2-368B5425783A}"/>
              </a:ext>
            </a:extLst>
          </p:cNvPr>
          <p:cNvSpPr/>
          <p:nvPr/>
        </p:nvSpPr>
        <p:spPr>
          <a:xfrm>
            <a:off x="7395117" y="3082781"/>
            <a:ext cx="1962615" cy="122663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272DA-8D7B-A94F-98AF-0140C6349492}"/>
              </a:ext>
            </a:extLst>
          </p:cNvPr>
          <p:cNvSpPr txBox="1"/>
          <p:nvPr/>
        </p:nvSpPr>
        <p:spPr>
          <a:xfrm>
            <a:off x="5399050" y="4636507"/>
            <a:ext cx="5954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ere – this is the </a:t>
            </a:r>
            <a:r>
              <a:rPr lang="en-US" sz="2800" dirty="0" err="1">
                <a:latin typeface="Chalkboard" panose="03050602040202020205" pitchFamily="66" charset="77"/>
              </a:rPr>
              <a:t>grotty</a:t>
            </a:r>
            <a:r>
              <a:rPr lang="en-US" sz="2800" dirty="0">
                <a:latin typeface="Chalkboard" panose="03050602040202020205" pitchFamily="66" charset="77"/>
              </a:rPr>
              <a:t> grapheme!</a:t>
            </a:r>
          </a:p>
          <a:p>
            <a:endParaRPr lang="en-US" sz="2800" dirty="0">
              <a:latin typeface="Chalkboard" panose="03050602040202020205" pitchFamily="66" charset="77"/>
            </a:endParaRPr>
          </a:p>
          <a:p>
            <a:r>
              <a:rPr lang="en-US" sz="2800" dirty="0">
                <a:latin typeface="Chalkboard" panose="03050602040202020205" pitchFamily="66" charset="77"/>
              </a:rPr>
              <a:t>Could be an </a:t>
            </a:r>
            <a:r>
              <a:rPr lang="en-US" sz="2800" dirty="0" err="1">
                <a:latin typeface="Chalkboard" panose="03050602040202020205" pitchFamily="66" charset="77"/>
              </a:rPr>
              <a:t>er</a:t>
            </a:r>
            <a:r>
              <a:rPr lang="en-US" sz="2800" dirty="0">
                <a:latin typeface="Chalkboard" panose="03050602040202020205" pitchFamily="66" charset="77"/>
              </a:rPr>
              <a:t> sound but because it is a red word – it is </a:t>
            </a:r>
            <a:r>
              <a:rPr lang="en-US" sz="2800" dirty="0" err="1">
                <a:latin typeface="Chalkboard" panose="03050602040202020205" pitchFamily="66" charset="77"/>
              </a:rPr>
              <a:t>grotty</a:t>
            </a:r>
            <a:r>
              <a:rPr lang="en-US" sz="2800" dirty="0">
                <a:latin typeface="Chalkboard" panose="03050602040202020205" pitchFamily="66" charset="77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58268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0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3CB1-455C-FA4A-A7A0-836DE7EF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Let’s practice – can you spot the new red word - there?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134767-12AE-2B49-8512-1FFB2E43F457}"/>
              </a:ext>
            </a:extLst>
          </p:cNvPr>
          <p:cNvSpPr txBox="1"/>
          <p:nvPr/>
        </p:nvSpPr>
        <p:spPr>
          <a:xfrm>
            <a:off x="602166" y="2118731"/>
            <a:ext cx="1583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halkboard" panose="03050602040202020205" pitchFamily="66" charset="77"/>
              </a:rPr>
              <a:t>there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3F111E-A305-CA42-B735-E484E466A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435" y="2851537"/>
            <a:ext cx="3666893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Chalkboard" panose="03050602040202020205" pitchFamily="66" charset="77"/>
              </a:rPr>
              <a:t>my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6FE44B-8AFC-904B-8182-242EEC192C5E}"/>
              </a:ext>
            </a:extLst>
          </p:cNvPr>
          <p:cNvSpPr txBox="1">
            <a:spLocks/>
          </p:cNvSpPr>
          <p:nvPr/>
        </p:nvSpPr>
        <p:spPr>
          <a:xfrm>
            <a:off x="5384181" y="1825625"/>
            <a:ext cx="3246863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>
                <a:latin typeface="Chalkboard" panose="03050602040202020205" pitchFamily="66" charset="77"/>
              </a:rPr>
              <a:t>there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B2EFB2A-6155-5444-8BC3-2B23D7D501C6}"/>
              </a:ext>
            </a:extLst>
          </p:cNvPr>
          <p:cNvSpPr txBox="1">
            <a:spLocks/>
          </p:cNvSpPr>
          <p:nvPr/>
        </p:nvSpPr>
        <p:spPr>
          <a:xfrm>
            <a:off x="602166" y="5203128"/>
            <a:ext cx="3246863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>
                <a:latin typeface="Chalkboard" panose="03050602040202020205" pitchFamily="66" charset="77"/>
              </a:rPr>
              <a:t>there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C156B03-46B4-DA44-A576-3737FB505422}"/>
              </a:ext>
            </a:extLst>
          </p:cNvPr>
          <p:cNvSpPr txBox="1">
            <a:spLocks/>
          </p:cNvSpPr>
          <p:nvPr/>
        </p:nvSpPr>
        <p:spPr>
          <a:xfrm>
            <a:off x="6719541" y="4889500"/>
            <a:ext cx="3246863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>
                <a:latin typeface="Chalkboard" panose="03050602040202020205" pitchFamily="66" charset="77"/>
              </a:rPr>
              <a:t>said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A8463A-76AF-C343-BFA2-14F34E93667C}"/>
              </a:ext>
            </a:extLst>
          </p:cNvPr>
          <p:cNvSpPr txBox="1">
            <a:spLocks/>
          </p:cNvSpPr>
          <p:nvPr/>
        </p:nvSpPr>
        <p:spPr>
          <a:xfrm>
            <a:off x="7374674" y="3022639"/>
            <a:ext cx="3246863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latin typeface="Chalkboard" panose="03050602040202020205" pitchFamily="66" charset="77"/>
              </a:rPr>
              <a:t>was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703C05-6ED1-5443-A4DA-4DA3F076D07C}"/>
              </a:ext>
            </a:extLst>
          </p:cNvPr>
          <p:cNvSpPr txBox="1">
            <a:spLocks/>
          </p:cNvSpPr>
          <p:nvPr/>
        </p:nvSpPr>
        <p:spPr>
          <a:xfrm>
            <a:off x="9102183" y="1670986"/>
            <a:ext cx="3246863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latin typeface="Chalkboard" panose="03050602040202020205" pitchFamily="66" charset="77"/>
              </a:rPr>
              <a:t>your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16B1B0-1919-4C44-9A98-E38872144476}"/>
              </a:ext>
            </a:extLst>
          </p:cNvPr>
          <p:cNvSpPr txBox="1">
            <a:spLocks/>
          </p:cNvSpPr>
          <p:nvPr/>
        </p:nvSpPr>
        <p:spPr>
          <a:xfrm>
            <a:off x="4227705" y="4889500"/>
            <a:ext cx="1056579" cy="95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latin typeface="Chalkboard" panose="03050602040202020205" pitchFamily="66" charset="77"/>
              </a:rPr>
              <a:t>be</a:t>
            </a:r>
          </a:p>
        </p:txBody>
      </p:sp>
    </p:spTree>
    <p:extLst>
      <p:ext uri="{BB962C8B-B14F-4D97-AF65-F5344CB8AC3E}">
        <p14:creationId xmlns:p14="http://schemas.microsoft.com/office/powerpoint/2010/main" val="10748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0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9568-D625-4B4D-B934-81FEE390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panose="03050602040202020205" pitchFamily="66" charset="77"/>
              </a:rPr>
              <a:t>New red word – “can’t always Fred a Red!"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1B7D0-8D51-144B-A3F8-8E59468E9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435" y="2851537"/>
            <a:ext cx="3666893" cy="160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Chalkboard" panose="03050602040202020205" pitchFamily="66" charset="77"/>
              </a:rPr>
              <a:t>were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FF5F25-6B2E-8545-B259-2F5654F5065D}"/>
              </a:ext>
            </a:extLst>
          </p:cNvPr>
          <p:cNvSpPr txBox="1">
            <a:spLocks/>
          </p:cNvSpPr>
          <p:nvPr/>
        </p:nvSpPr>
        <p:spPr>
          <a:xfrm>
            <a:off x="6096000" y="2851537"/>
            <a:ext cx="3666893" cy="16033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dirty="0">
                <a:latin typeface="Chalkboard" panose="03050602040202020205" pitchFamily="66" charset="77"/>
              </a:rPr>
              <a:t>were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B7E1D89-A90C-F745-97D2-368B5425783A}"/>
              </a:ext>
            </a:extLst>
          </p:cNvPr>
          <p:cNvSpPr/>
          <p:nvPr/>
        </p:nvSpPr>
        <p:spPr>
          <a:xfrm>
            <a:off x="6948138" y="3039907"/>
            <a:ext cx="1962615" cy="1226634"/>
          </a:xfrm>
          <a:prstGeom prst="ellipse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272DA-8D7B-A94F-98AF-0140C6349492}"/>
              </a:ext>
            </a:extLst>
          </p:cNvPr>
          <p:cNvSpPr txBox="1"/>
          <p:nvPr/>
        </p:nvSpPr>
        <p:spPr>
          <a:xfrm>
            <a:off x="5399050" y="4636507"/>
            <a:ext cx="5954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alkboard" panose="03050602040202020205" pitchFamily="66" charset="77"/>
              </a:rPr>
              <a:t>ere – this is the </a:t>
            </a:r>
            <a:r>
              <a:rPr lang="en-US" sz="2800" dirty="0" err="1">
                <a:latin typeface="Chalkboard" panose="03050602040202020205" pitchFamily="66" charset="77"/>
              </a:rPr>
              <a:t>grotty</a:t>
            </a:r>
            <a:r>
              <a:rPr lang="en-US" sz="2800" dirty="0">
                <a:latin typeface="Chalkboard" panose="03050602040202020205" pitchFamily="66" charset="77"/>
              </a:rPr>
              <a:t> grapheme!</a:t>
            </a:r>
          </a:p>
          <a:p>
            <a:endParaRPr lang="en-US" sz="2800" dirty="0">
              <a:latin typeface="Chalkboard" panose="03050602040202020205" pitchFamily="66" charset="77"/>
            </a:endParaRPr>
          </a:p>
          <a:p>
            <a:r>
              <a:rPr lang="en-US" sz="2800" dirty="0">
                <a:latin typeface="Chalkboard" panose="03050602040202020205" pitchFamily="66" charset="77"/>
              </a:rPr>
              <a:t>Same grapheme in there – but now makes a different sound! – This makes it </a:t>
            </a:r>
            <a:r>
              <a:rPr lang="en-US" sz="2800" dirty="0" err="1">
                <a:latin typeface="Chalkboard" panose="03050602040202020205" pitchFamily="66" charset="77"/>
              </a:rPr>
              <a:t>Grotty</a:t>
            </a:r>
            <a:r>
              <a:rPr lang="en-US" sz="2800" dirty="0">
                <a:latin typeface="Chalkboard" panose="03050602040202020205" pitchFamily="66" charset="77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70275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359</Words>
  <Application>Microsoft Macintosh PowerPoint</Application>
  <PresentationFormat>Widescreen</PresentationFormat>
  <Paragraphs>137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Chalkboard</vt:lpstr>
      <vt:lpstr>Office Theme</vt:lpstr>
      <vt:lpstr>Read Write Inc Phonics</vt:lpstr>
      <vt:lpstr>Speed Sounds</vt:lpstr>
      <vt:lpstr>Red words</vt:lpstr>
      <vt:lpstr>Review ir and ur</vt:lpstr>
      <vt:lpstr>New sounds</vt:lpstr>
      <vt:lpstr>Green words er </vt:lpstr>
      <vt:lpstr>Revisit red word – “can’t always Fred a Red!"</vt:lpstr>
      <vt:lpstr>Let’s practice – can you spot the new red word - there?</vt:lpstr>
      <vt:lpstr>New red word – “can’t always Fred a Red!"</vt:lpstr>
      <vt:lpstr>Let’s practice – can you spot the new red word - were?</vt:lpstr>
      <vt:lpstr>Speedy Green words</vt:lpstr>
      <vt:lpstr>Alien words</vt:lpstr>
      <vt:lpstr>Fred Fingers to spell – Parents to help!</vt:lpstr>
      <vt:lpstr>Hold and write a sentence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Write Inc Phonics</dc:title>
  <dc:creator>Microsoft Office User</dc:creator>
  <cp:lastModifiedBy>Microsoft Office User</cp:lastModifiedBy>
  <cp:revision>18</cp:revision>
  <dcterms:created xsi:type="dcterms:W3CDTF">2020-03-24T11:40:54Z</dcterms:created>
  <dcterms:modified xsi:type="dcterms:W3CDTF">2020-03-27T10:49:30Z</dcterms:modified>
</cp:coreProperties>
</file>