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6" r:id="rId4"/>
    <p:sldId id="269" r:id="rId5"/>
    <p:sldId id="270" r:id="rId6"/>
    <p:sldId id="261" r:id="rId7"/>
    <p:sldId id="273" r:id="rId8"/>
    <p:sldId id="274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0"/>
    <p:restoredTop sz="94729"/>
  </p:normalViewPr>
  <p:slideViewPr>
    <p:cSldViewPr snapToGrid="0" snapToObjects="1">
      <p:cViewPr varScale="1">
        <p:scale>
          <a:sx n="84" d="100"/>
          <a:sy n="84" d="100"/>
        </p:scale>
        <p:origin x="19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657-F90F-0249-9E5B-67374684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9B1CB-5F68-2F4C-8E6A-41FFD1884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6CAB-FFC0-4A41-B00D-D6AD977D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979DE-E8A2-054B-86D5-F453C82B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EFF8-E94A-D540-8B18-2A3E0F8F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E12C-33E2-0C46-9DF0-C4602841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60026-A38E-8442-8CCB-909FB4B70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156F9-D76B-BE43-B979-2FAB6A03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A142-6118-9A4B-B584-C7F0CFC3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2086-1337-5844-B4F7-8D94C7A1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2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8DA3-2D42-AF47-A849-E0A51FF5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86F47-A59B-AA4F-AC0F-9696DD14E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215B-96CF-B243-BF55-3D8BC7E6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A1C6-038A-C84A-A540-887E3A54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B6C11-33D4-FC4E-B78C-B027DED3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C154-D84A-0244-853D-6C93932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E81-AC5C-AA4A-9027-D346BBF7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655FB-4946-A940-AE3F-0F9BFA6E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54ABB-1539-FE4B-81B0-34044B2A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117D0-1C4A-274C-8D03-062E8F53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E41F-9DD5-B44D-B8A3-8F34F9C5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797E-3045-3F49-BDD6-452A5F77C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4389A-E810-6C4E-9EC1-1647763B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F216-712D-E846-9EF8-53DE58F2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277B6-3C5B-EB48-94C8-FB2B3E67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3D7E-C323-F047-9189-03C2064E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9654-00FD-E64B-8DD8-FC92EA818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D3C2E-7FF8-3747-9E1B-0D298663E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93952-E2B2-5F47-BA46-20A55403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4166B-4C89-A346-BB06-9EC23AD2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9E009-5B22-434C-9AE1-C75D11A6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B854-26B6-6B48-A0E1-64AACA7D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8708E-00BF-5C44-85DD-8321BEFD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66F06-4312-9E44-8D0A-0C3EA69D3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B5818-8047-3D40-8B67-B343F0F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ED129-925C-E94C-913C-3DF42865B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57305-018F-7D46-95FF-B407F549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2E88E-6870-0A42-9D4E-11CFCCCB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0E31D-1B40-6D4E-A03C-65A1D5C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D5A6-1D61-9246-AC29-02C3808F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0CAD9-A6B4-2041-A1A4-353D7EA7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92231-0130-294A-9233-38A08700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FBEC9-C90A-F841-91CC-149AAD56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AC420-855C-B541-B67D-8DE3AC98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240DC-E977-4649-A839-6081BAEF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3413D-4912-DF45-B425-D7E7CF69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C003-790C-6844-8130-0B564317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A6D4-0D88-5241-91A3-A3EBCCA6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82348-2059-3F44-AAD1-A8F15A7FF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5505B-1E3C-3D41-94F9-F244DBDF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512E8-7EF0-2E43-8F26-CDBF5B79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EE2C-8128-894C-8A9E-D9628CF8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20EA-4882-2B41-B470-772C0CE6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E7BA6-A893-C444-BE1B-796A8F66E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0FFD4-4810-AC48-B178-1B5812EF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107E-5308-8645-969D-83DB566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A9406-5E70-154C-9685-32923114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00A48-886A-F54A-BDA3-ED7AD94F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31AE0-9F8A-DA49-BADB-13DD859A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A09A5-193B-874B-95B5-86FC53A1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A02D-EC1F-4D4D-BC82-F86D138C8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9094-81A1-AD41-B71C-A1A64BAF4B3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7A90-F35D-2A42-AAD8-6DE30073B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48EA-2A24-F746-A969-E3F16F5E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2654-2133-F649-B08F-2EB821E15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Read Write Inc 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B556E-F217-EB41-A2E7-AB3A007D2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5256-CA2D-D445-B95B-92C2231D4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5" t="11429" r="9582" b="12328"/>
          <a:stretch/>
        </p:blipFill>
        <p:spPr>
          <a:xfrm>
            <a:off x="1003610" y="4678131"/>
            <a:ext cx="2966224" cy="1655762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783A026B-560D-794F-A505-32A623E6F415}"/>
              </a:ext>
            </a:extLst>
          </p:cNvPr>
          <p:cNvSpPr/>
          <p:nvPr/>
        </p:nvSpPr>
        <p:spPr>
          <a:xfrm>
            <a:off x="4237464" y="3992137"/>
            <a:ext cx="5151864" cy="2341756"/>
          </a:xfrm>
          <a:prstGeom prst="wedgeEllipseCallout">
            <a:avLst>
              <a:gd name="adj1" fmla="val -62391"/>
              <a:gd name="adj2" fmla="val 110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Hello! Let’s get ready to do some super phonics!</a:t>
            </a:r>
          </a:p>
          <a:p>
            <a:pPr algn="ctr"/>
            <a:endParaRPr lang="en-US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Work through the slides to practice previous learning and new sounds and words</a:t>
            </a:r>
          </a:p>
        </p:txBody>
      </p:sp>
    </p:spTree>
    <p:extLst>
      <p:ext uri="{BB962C8B-B14F-4D97-AF65-F5344CB8AC3E}">
        <p14:creationId xmlns:p14="http://schemas.microsoft.com/office/powerpoint/2010/main" val="49514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7724-6DC8-C642-AA46-D17AD97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Fingers to spell – Parents to help!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490C37-BB12-7844-9DF1-EFC9D5CF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25" y="1690688"/>
            <a:ext cx="580178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79772-BF41-6E43-8E6B-FB84A3A0B4BA}"/>
              </a:ext>
            </a:extLst>
          </p:cNvPr>
          <p:cNvSpPr txBox="1"/>
          <p:nvPr/>
        </p:nvSpPr>
        <p:spPr>
          <a:xfrm>
            <a:off x="6936059" y="2029522"/>
            <a:ext cx="2720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Grown ups! Please choose 4 words from our new sounds </a:t>
            </a:r>
          </a:p>
          <a:p>
            <a:endParaRPr lang="en-US" dirty="0"/>
          </a:p>
          <a:p>
            <a:r>
              <a:rPr lang="en-US" dirty="0"/>
              <a:t>ai</a:t>
            </a:r>
          </a:p>
          <a:p>
            <a:endParaRPr lang="en-US" dirty="0"/>
          </a:p>
          <a:p>
            <a:r>
              <a:rPr lang="en-US" dirty="0"/>
              <a:t>You say the words for your child to spell and write, along with 1 or 2 words from the speedy green word slide. </a:t>
            </a:r>
          </a:p>
        </p:txBody>
      </p:sp>
    </p:spTree>
    <p:extLst>
      <p:ext uri="{BB962C8B-B14F-4D97-AF65-F5344CB8AC3E}">
        <p14:creationId xmlns:p14="http://schemas.microsoft.com/office/powerpoint/2010/main" val="39882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D733-0EDF-BD43-BA0D-B30E04FE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and write a sentence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6834-52EC-AC47-8F2A-781E69DF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AA6F6-89EA-CE4B-A1A0-20056E42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92" y="1459843"/>
            <a:ext cx="7469149" cy="2541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ED296-D2F5-5B41-A8E7-9CDCD57E5DCE}"/>
              </a:ext>
            </a:extLst>
          </p:cNvPr>
          <p:cNvSpPr txBox="1"/>
          <p:nvPr/>
        </p:nvSpPr>
        <p:spPr>
          <a:xfrm>
            <a:off x="423746" y="5096012"/>
            <a:ext cx="8898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halkboard" panose="03050602040202020205" pitchFamily="66" charset="77"/>
              </a:rPr>
              <a:t> There was a cake on the train. </a:t>
            </a:r>
          </a:p>
        </p:txBody>
      </p:sp>
    </p:spTree>
    <p:extLst>
      <p:ext uri="{BB962C8B-B14F-4D97-AF65-F5344CB8AC3E}">
        <p14:creationId xmlns:p14="http://schemas.microsoft.com/office/powerpoint/2010/main" val="424490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841E-4E3E-AA45-BB66-AF8773B1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Sounds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1D537-C128-D943-91DA-A7C975D0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25D57C-A524-E94B-B4B3-CBCEB719DAAF}"/>
              </a:ext>
            </a:extLst>
          </p:cNvPr>
          <p:cNvSpPr/>
          <p:nvPr/>
        </p:nvSpPr>
        <p:spPr>
          <a:xfrm>
            <a:off x="838200" y="1690688"/>
            <a:ext cx="1339074" cy="139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Chalkboard" panose="03050602040202020205" pitchFamily="66" charset="77"/>
              </a:rPr>
              <a:t>ir</a:t>
            </a:r>
            <a:endParaRPr lang="en-US" sz="54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BE2542-6B81-DD4C-8804-567ED71B30A0}"/>
              </a:ext>
            </a:extLst>
          </p:cNvPr>
          <p:cNvSpPr/>
          <p:nvPr/>
        </p:nvSpPr>
        <p:spPr>
          <a:xfrm>
            <a:off x="2775726" y="1690688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Chalkboard" panose="03050602040202020205" pitchFamily="66" charset="77"/>
              </a:rPr>
              <a:t>qu</a:t>
            </a:r>
            <a:endParaRPr lang="en-US" sz="54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3C4114-FD47-974C-9D8D-95D650157A00}"/>
              </a:ext>
            </a:extLst>
          </p:cNvPr>
          <p:cNvSpPr/>
          <p:nvPr/>
        </p:nvSpPr>
        <p:spPr>
          <a:xfrm>
            <a:off x="4756926" y="1709815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Chalkboard" panose="03050602040202020205" pitchFamily="66" charset="77"/>
              </a:rPr>
              <a:t>er</a:t>
            </a:r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1A1AC4-438A-6A43-8C80-AA4BC799A8B1}"/>
              </a:ext>
            </a:extLst>
          </p:cNvPr>
          <p:cNvSpPr/>
          <p:nvPr/>
        </p:nvSpPr>
        <p:spPr>
          <a:xfrm>
            <a:off x="6877050" y="1709815"/>
            <a:ext cx="1339074" cy="14351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Chalkboard" panose="03050602040202020205" pitchFamily="66" charset="77"/>
              </a:rPr>
              <a:t>i</a:t>
            </a:r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-e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5815DC-4510-144F-ADC0-60A3800B2CF8}"/>
              </a:ext>
            </a:extLst>
          </p:cNvPr>
          <p:cNvSpPr/>
          <p:nvPr/>
        </p:nvSpPr>
        <p:spPr>
          <a:xfrm>
            <a:off x="766763" y="3772693"/>
            <a:ext cx="1339074" cy="139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halkboard" panose="03050602040202020205" pitchFamily="66" charset="77"/>
              </a:rPr>
              <a:t>a-e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A8CBDC3-BECD-A94C-8041-D9C10DB45657}"/>
              </a:ext>
            </a:extLst>
          </p:cNvPr>
          <p:cNvSpPr/>
          <p:nvPr/>
        </p:nvSpPr>
        <p:spPr>
          <a:xfrm>
            <a:off x="8997174" y="1728942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ay</a:t>
            </a:r>
            <a:endParaRPr lang="en-US" sz="20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17DD2C-2CC1-0648-A469-6823246DE626}"/>
              </a:ext>
            </a:extLst>
          </p:cNvPr>
          <p:cNvSpPr/>
          <p:nvPr/>
        </p:nvSpPr>
        <p:spPr>
          <a:xfrm>
            <a:off x="2684833" y="3751265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halkboard" panose="03050602040202020205" pitchFamily="66" charset="77"/>
              </a:rPr>
              <a:t>O-e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9BD8D5-D9FB-BE4F-9BBB-E67EC740123B}"/>
              </a:ext>
            </a:extLst>
          </p:cNvPr>
          <p:cNvSpPr/>
          <p:nvPr/>
        </p:nvSpPr>
        <p:spPr>
          <a:xfrm>
            <a:off x="4586929" y="3732139"/>
            <a:ext cx="1509071" cy="141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halkboard" panose="03050602040202020205" pitchFamily="66" charset="77"/>
              </a:rPr>
              <a:t>ai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DEE3FE-9631-9749-AAA5-9F4886ED2853}"/>
              </a:ext>
            </a:extLst>
          </p:cNvPr>
          <p:cNvSpPr/>
          <p:nvPr/>
        </p:nvSpPr>
        <p:spPr>
          <a:xfrm>
            <a:off x="6461293" y="3751265"/>
            <a:ext cx="1509071" cy="141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halkboard" panose="03050602040202020205" pitchFamily="66" charset="77"/>
              </a:rPr>
              <a:t>U-e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817B4D-822D-2241-B0D0-D7339B971C8F}"/>
              </a:ext>
            </a:extLst>
          </p:cNvPr>
          <p:cNvSpPr/>
          <p:nvPr/>
        </p:nvSpPr>
        <p:spPr>
          <a:xfrm>
            <a:off x="8533386" y="3772693"/>
            <a:ext cx="1509071" cy="141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Chalkboard" panose="03050602040202020205" pitchFamily="66" charset="77"/>
              </a:rPr>
              <a:t>ur</a:t>
            </a:r>
            <a:endParaRPr lang="en-US" sz="48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46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6331-650B-9840-B7E4-25656931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A4BB5-78D8-D54B-B394-9524A8E79367}"/>
              </a:ext>
            </a:extLst>
          </p:cNvPr>
          <p:cNvSpPr txBox="1"/>
          <p:nvPr/>
        </p:nvSpPr>
        <p:spPr>
          <a:xfrm>
            <a:off x="446049" y="1690688"/>
            <a:ext cx="39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B9DD2-6F13-6E4F-8B43-87D5536211D2}"/>
              </a:ext>
            </a:extLst>
          </p:cNvPr>
          <p:cNvSpPr txBox="1"/>
          <p:nvPr/>
        </p:nvSpPr>
        <p:spPr>
          <a:xfrm>
            <a:off x="312234" y="254247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D8DAC-137E-BB41-91F1-1583D2B1B866}"/>
              </a:ext>
            </a:extLst>
          </p:cNvPr>
          <p:cNvSpPr txBox="1"/>
          <p:nvPr/>
        </p:nvSpPr>
        <p:spPr>
          <a:xfrm>
            <a:off x="312233" y="320493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into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EAF1E-78F0-5B48-8D6C-B1533D260F79}"/>
              </a:ext>
            </a:extLst>
          </p:cNvPr>
          <p:cNvSpPr txBox="1"/>
          <p:nvPr/>
        </p:nvSpPr>
        <p:spPr>
          <a:xfrm>
            <a:off x="312232" y="386739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26F35-8BD5-A64B-82D0-E5485663EC7C}"/>
              </a:ext>
            </a:extLst>
          </p:cNvPr>
          <p:cNvSpPr txBox="1"/>
          <p:nvPr/>
        </p:nvSpPr>
        <p:spPr>
          <a:xfrm>
            <a:off x="312231" y="452984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27DEF-A30B-034A-BC97-016D01A05A81}"/>
              </a:ext>
            </a:extLst>
          </p:cNvPr>
          <p:cNvSpPr txBox="1"/>
          <p:nvPr/>
        </p:nvSpPr>
        <p:spPr>
          <a:xfrm>
            <a:off x="312230" y="5167312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644F-CE8A-8342-8991-CA74043A894A}"/>
              </a:ext>
            </a:extLst>
          </p:cNvPr>
          <p:cNvSpPr txBox="1"/>
          <p:nvPr/>
        </p:nvSpPr>
        <p:spPr>
          <a:xfrm>
            <a:off x="312229" y="590812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199C4-8834-F04F-B9F7-E599050FD915}"/>
              </a:ext>
            </a:extLst>
          </p:cNvPr>
          <p:cNvSpPr txBox="1"/>
          <p:nvPr/>
        </p:nvSpPr>
        <p:spPr>
          <a:xfrm>
            <a:off x="1646659" y="171970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D8374-2235-5445-8C32-DDCAD745CB6A}"/>
              </a:ext>
            </a:extLst>
          </p:cNvPr>
          <p:cNvSpPr txBox="1"/>
          <p:nvPr/>
        </p:nvSpPr>
        <p:spPr>
          <a:xfrm>
            <a:off x="1646659" y="254247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37A04-C14A-E04B-82A8-6B4FB0489BB9}"/>
              </a:ext>
            </a:extLst>
          </p:cNvPr>
          <p:cNvSpPr txBox="1"/>
          <p:nvPr/>
        </p:nvSpPr>
        <p:spPr>
          <a:xfrm>
            <a:off x="1646658" y="320493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AF12C8-A61A-BF43-8CDF-088908F5A1B9}"/>
              </a:ext>
            </a:extLst>
          </p:cNvPr>
          <p:cNvSpPr txBox="1"/>
          <p:nvPr/>
        </p:nvSpPr>
        <p:spPr>
          <a:xfrm>
            <a:off x="1646657" y="386739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81A38-3618-7144-9400-7665A05E44FE}"/>
              </a:ext>
            </a:extLst>
          </p:cNvPr>
          <p:cNvSpPr txBox="1"/>
          <p:nvPr/>
        </p:nvSpPr>
        <p:spPr>
          <a:xfrm>
            <a:off x="1646656" y="452984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my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0850D-CF14-BB46-BA4E-18A6DD1AC4BF}"/>
              </a:ext>
            </a:extLst>
          </p:cNvPr>
          <p:cNvSpPr txBox="1"/>
          <p:nvPr/>
        </p:nvSpPr>
        <p:spPr>
          <a:xfrm>
            <a:off x="1646655" y="5167311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C1CA9-099F-504C-9FC5-A6C3E434841F}"/>
              </a:ext>
            </a:extLst>
          </p:cNvPr>
          <p:cNvSpPr txBox="1"/>
          <p:nvPr/>
        </p:nvSpPr>
        <p:spPr>
          <a:xfrm>
            <a:off x="1646654" y="585475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little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7EAD7-05D1-834D-A47F-009018FB3261}"/>
              </a:ext>
            </a:extLst>
          </p:cNvPr>
          <p:cNvSpPr txBox="1"/>
          <p:nvPr/>
        </p:nvSpPr>
        <p:spPr>
          <a:xfrm>
            <a:off x="3181806" y="170318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said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C86260-696C-2E49-95C0-823A9641EA19}"/>
              </a:ext>
            </a:extLst>
          </p:cNvPr>
          <p:cNvSpPr txBox="1"/>
          <p:nvPr/>
        </p:nvSpPr>
        <p:spPr>
          <a:xfrm>
            <a:off x="3107456" y="254247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55874-65E5-D746-B267-32F724509CCD}"/>
              </a:ext>
            </a:extLst>
          </p:cNvPr>
          <p:cNvSpPr txBox="1"/>
          <p:nvPr/>
        </p:nvSpPr>
        <p:spPr>
          <a:xfrm>
            <a:off x="3107456" y="320493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B5675-A45A-1F4E-80AB-9E9915DDE201}"/>
              </a:ext>
            </a:extLst>
          </p:cNvPr>
          <p:cNvSpPr txBox="1"/>
          <p:nvPr/>
        </p:nvSpPr>
        <p:spPr>
          <a:xfrm>
            <a:off x="3107455" y="386739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D9D59-A960-0940-BC89-2D3FC667A19D}"/>
              </a:ext>
            </a:extLst>
          </p:cNvPr>
          <p:cNvSpPr txBox="1"/>
          <p:nvPr/>
        </p:nvSpPr>
        <p:spPr>
          <a:xfrm>
            <a:off x="3055405" y="452984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C52DE0-4E5E-FE4F-95F2-36493E335F72}"/>
              </a:ext>
            </a:extLst>
          </p:cNvPr>
          <p:cNvSpPr txBox="1"/>
          <p:nvPr/>
        </p:nvSpPr>
        <p:spPr>
          <a:xfrm>
            <a:off x="3107454" y="517756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like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76DA0-DD3E-6048-8CA1-FFD082E6DAB9}"/>
              </a:ext>
            </a:extLst>
          </p:cNvPr>
          <p:cNvSpPr txBox="1"/>
          <p:nvPr/>
        </p:nvSpPr>
        <p:spPr>
          <a:xfrm>
            <a:off x="3055404" y="582422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49C092-AE6C-8148-9ACE-DC2513AD9296}"/>
              </a:ext>
            </a:extLst>
          </p:cNvPr>
          <p:cNvSpPr txBox="1"/>
          <p:nvPr/>
        </p:nvSpPr>
        <p:spPr>
          <a:xfrm>
            <a:off x="4850738" y="165491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have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ED0BF2-6695-1845-A63A-06F48DDF4A6D}"/>
              </a:ext>
            </a:extLst>
          </p:cNvPr>
          <p:cNvSpPr txBox="1"/>
          <p:nvPr/>
        </p:nvSpPr>
        <p:spPr>
          <a:xfrm>
            <a:off x="4850737" y="251881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do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CCF108-E77A-9F44-B75B-063D884E3DF9}"/>
              </a:ext>
            </a:extLst>
          </p:cNvPr>
          <p:cNvSpPr txBox="1"/>
          <p:nvPr/>
        </p:nvSpPr>
        <p:spPr>
          <a:xfrm>
            <a:off x="4850736" y="315188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B1CCC8-732A-9B4C-848C-2DD67AD5B178}"/>
              </a:ext>
            </a:extLst>
          </p:cNvPr>
          <p:cNvSpPr txBox="1"/>
          <p:nvPr/>
        </p:nvSpPr>
        <p:spPr>
          <a:xfrm>
            <a:off x="4850735" y="378494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come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FB6E1-2B88-C042-8069-A3B166691EEF}"/>
              </a:ext>
            </a:extLst>
          </p:cNvPr>
          <p:cNvSpPr txBox="1"/>
          <p:nvPr/>
        </p:nvSpPr>
        <p:spPr>
          <a:xfrm>
            <a:off x="4806075" y="4441672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9F6493-75E3-0641-9654-242461F311EF}"/>
              </a:ext>
            </a:extLst>
          </p:cNvPr>
          <p:cNvSpPr txBox="1"/>
          <p:nvPr/>
        </p:nvSpPr>
        <p:spPr>
          <a:xfrm>
            <a:off x="4806074" y="517756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what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07C8E9-7988-6847-B4B2-EA1C62E44218}"/>
              </a:ext>
            </a:extLst>
          </p:cNvPr>
          <p:cNvSpPr txBox="1"/>
          <p:nvPr/>
        </p:nvSpPr>
        <p:spPr>
          <a:xfrm>
            <a:off x="4806073" y="579951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1E4CC1-B710-184B-9817-30D2CC38A5B1}"/>
              </a:ext>
            </a:extLst>
          </p:cNvPr>
          <p:cNvSpPr txBox="1"/>
          <p:nvPr/>
        </p:nvSpPr>
        <p:spPr>
          <a:xfrm>
            <a:off x="6519670" y="1638401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Mr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21E2B7-6444-B943-945E-1C91BD2274D9}"/>
              </a:ext>
            </a:extLst>
          </p:cNvPr>
          <p:cNvSpPr txBox="1"/>
          <p:nvPr/>
        </p:nvSpPr>
        <p:spPr>
          <a:xfrm>
            <a:off x="6519670" y="250229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Mrs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B89237-1045-E54F-934A-0178CA92581D}"/>
              </a:ext>
            </a:extLst>
          </p:cNvPr>
          <p:cNvSpPr txBox="1"/>
          <p:nvPr/>
        </p:nvSpPr>
        <p:spPr>
          <a:xfrm>
            <a:off x="6519669" y="314250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your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D599E-CC08-D74B-B383-DCEEB10C848C}"/>
              </a:ext>
            </a:extLst>
          </p:cNvPr>
          <p:cNvSpPr txBox="1"/>
          <p:nvPr/>
        </p:nvSpPr>
        <p:spPr>
          <a:xfrm>
            <a:off x="6519668" y="376160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old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F85566-0B8B-BA44-AE68-B38A25C6401B}"/>
              </a:ext>
            </a:extLst>
          </p:cNvPr>
          <p:cNvSpPr txBox="1"/>
          <p:nvPr/>
        </p:nvSpPr>
        <p:spPr>
          <a:xfrm>
            <a:off x="6519667" y="4441672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by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BF560E-5F5C-2C4D-ADB5-FAF3CA39B229}"/>
              </a:ext>
            </a:extLst>
          </p:cNvPr>
          <p:cNvSpPr txBox="1"/>
          <p:nvPr/>
        </p:nvSpPr>
        <p:spPr>
          <a:xfrm>
            <a:off x="6519667" y="515252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their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9EE14-4080-7F49-B0C8-8C8C2D4C56FE}"/>
              </a:ext>
            </a:extLst>
          </p:cNvPr>
          <p:cNvSpPr txBox="1"/>
          <p:nvPr/>
        </p:nvSpPr>
        <p:spPr>
          <a:xfrm>
            <a:off x="6519666" y="572341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could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A48EDF-5289-5A4F-A786-386734FFA4B9}"/>
              </a:ext>
            </a:extLst>
          </p:cNvPr>
          <p:cNvSpPr txBox="1"/>
          <p:nvPr/>
        </p:nvSpPr>
        <p:spPr>
          <a:xfrm>
            <a:off x="8188602" y="1634829"/>
            <a:ext cx="122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should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061F45-ED59-1447-B357-689879DEFC37}"/>
              </a:ext>
            </a:extLst>
          </p:cNvPr>
          <p:cNvSpPr txBox="1"/>
          <p:nvPr/>
        </p:nvSpPr>
        <p:spPr>
          <a:xfrm>
            <a:off x="8210795" y="2518815"/>
            <a:ext cx="122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people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0255A7-6B3D-3A44-AE54-D3EDF69E0D19}"/>
              </a:ext>
            </a:extLst>
          </p:cNvPr>
          <p:cNvSpPr txBox="1"/>
          <p:nvPr/>
        </p:nvSpPr>
        <p:spPr>
          <a:xfrm>
            <a:off x="8210795" y="3119142"/>
            <a:ext cx="122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341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719B-1D71-054E-AA33-2D3BAEFF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FF406-5C4F-1E4B-BF55-E770FBB838C6}"/>
              </a:ext>
            </a:extLst>
          </p:cNvPr>
          <p:cNvSpPr txBox="1"/>
          <p:nvPr/>
        </p:nvSpPr>
        <p:spPr>
          <a:xfrm>
            <a:off x="510035" y="3507337"/>
            <a:ext cx="5411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snail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  <a:p>
            <a:r>
              <a:rPr lang="en-US" sz="3200" dirty="0">
                <a:latin typeface="Chalkboard" panose="03050602040202020205" pitchFamily="66" charset="77"/>
              </a:rPr>
              <a:t>rain</a:t>
            </a:r>
          </a:p>
          <a:p>
            <a:endParaRPr lang="en-US" sz="3200" dirty="0">
              <a:latin typeface="Chalkboard" panose="03050602040202020205" pitchFamily="66" charset="77"/>
            </a:endParaRPr>
          </a:p>
          <a:p>
            <a:r>
              <a:rPr lang="en-US" sz="3200" dirty="0">
                <a:latin typeface="Chalkboard" panose="03050602040202020205" pitchFamily="66" charset="77"/>
              </a:rPr>
              <a:t>chain</a:t>
            </a:r>
          </a:p>
          <a:p>
            <a:endParaRPr lang="en-US" sz="32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plain </a:t>
            </a:r>
            <a:endParaRPr lang="en-US" dirty="0">
              <a:latin typeface="Chalkboard" panose="03050602040202020205" pitchFamily="66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A783C-FD54-AA47-8F42-C48597B6BAF5}"/>
              </a:ext>
            </a:extLst>
          </p:cNvPr>
          <p:cNvCxnSpPr>
            <a:cxnSpLocks/>
          </p:cNvCxnSpPr>
          <p:nvPr/>
        </p:nvCxnSpPr>
        <p:spPr>
          <a:xfrm>
            <a:off x="962889" y="4010620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848AA6-95DE-E94B-B6E9-046F605B3FA7}"/>
              </a:ext>
            </a:extLst>
          </p:cNvPr>
          <p:cNvCxnSpPr>
            <a:cxnSpLocks/>
          </p:cNvCxnSpPr>
          <p:nvPr/>
        </p:nvCxnSpPr>
        <p:spPr>
          <a:xfrm>
            <a:off x="717445" y="4975433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7D7CE-97EA-0B44-8A20-19A3837F5F02}"/>
              </a:ext>
            </a:extLst>
          </p:cNvPr>
          <p:cNvCxnSpPr>
            <a:cxnSpLocks/>
          </p:cNvCxnSpPr>
          <p:nvPr/>
        </p:nvCxnSpPr>
        <p:spPr>
          <a:xfrm>
            <a:off x="962889" y="5882440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F68DB90-65CF-5649-9493-96404E17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714" y="1078930"/>
            <a:ext cx="3381183" cy="33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719B-1D71-054E-AA33-2D3BAEFF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work on all the ai ay a-e 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ACF8B-7F85-544D-B3FA-2DF01310B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9116"/>
            <a:ext cx="2599690" cy="2575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63667-64C1-EC4B-B0B0-B046EA67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54" y="1949116"/>
            <a:ext cx="2651891" cy="2575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118D5-94D9-024B-AAC8-00ECC11C7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128" y="1888156"/>
            <a:ext cx="2600893" cy="25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5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4010-8DF2-CE4E-BA3B-FBBEBC66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9263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Can you sort the green words? </a:t>
            </a:r>
            <a:br>
              <a:rPr lang="en-US" dirty="0">
                <a:latin typeface="Chalkboard" panose="03050602040202020205" pitchFamily="66" charset="77"/>
              </a:rPr>
            </a:br>
            <a:br>
              <a:rPr lang="en-US" dirty="0">
                <a:latin typeface="Chalkboard" panose="03050602040202020205" pitchFamily="66" charset="77"/>
              </a:rPr>
            </a:br>
            <a:r>
              <a:rPr lang="en-US" dirty="0">
                <a:latin typeface="Chalkboard" panose="03050602040202020205" pitchFamily="66" charset="77"/>
              </a:rPr>
              <a:t>Write down all these green words and sort them into ay, a-e and ai. </a:t>
            </a:r>
            <a:br>
              <a:rPr lang="en-US" dirty="0">
                <a:latin typeface="Chalkboard" panose="03050602040202020205" pitchFamily="66" charset="77"/>
              </a:rPr>
            </a:br>
            <a:br>
              <a:rPr lang="en-US" dirty="0">
                <a:latin typeface="Chalkboard" panose="03050602040202020205" pitchFamily="66" charset="77"/>
              </a:rPr>
            </a:br>
            <a:r>
              <a:rPr lang="en-US" dirty="0">
                <a:latin typeface="Chalkboard" panose="03050602040202020205" pitchFamily="66" charset="77"/>
              </a:rPr>
              <a:t>Chain			Spain 			Cake       play			way				take		stray 			plain		plane		rain    		came			bake		lay			snake     train   pray      waist  waste     shave  brain    clay   same  late   say     gate    fake   ate  jail </a:t>
            </a:r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D657D5-A26B-D34F-B237-3D07A96293FE}"/>
              </a:ext>
            </a:extLst>
          </p:cNvPr>
          <p:cNvCxnSpPr>
            <a:cxnSpLocks/>
          </p:cNvCxnSpPr>
          <p:nvPr/>
        </p:nvCxnSpPr>
        <p:spPr>
          <a:xfrm>
            <a:off x="2260909" y="6569493"/>
            <a:ext cx="605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1D6CF3-7460-6246-BBC3-2367C5EE0D0B}"/>
              </a:ext>
            </a:extLst>
          </p:cNvPr>
          <p:cNvCxnSpPr>
            <a:cxnSpLocks/>
          </p:cNvCxnSpPr>
          <p:nvPr/>
        </p:nvCxnSpPr>
        <p:spPr>
          <a:xfrm>
            <a:off x="1351154" y="6569493"/>
            <a:ext cx="605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9568-D625-4B4D-B934-81FEE390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 New red word – “can’t always Fred a Red!"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B7D0-8D51-144B-A3F8-8E59468E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5" y="2851537"/>
            <a:ext cx="366689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halkboard" panose="03050602040202020205" pitchFamily="66" charset="77"/>
              </a:rPr>
              <a:t>Could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F5F25-6B2E-8545-B259-2F5654F5065D}"/>
              </a:ext>
            </a:extLst>
          </p:cNvPr>
          <p:cNvSpPr txBox="1">
            <a:spLocks/>
          </p:cNvSpPr>
          <p:nvPr/>
        </p:nvSpPr>
        <p:spPr>
          <a:xfrm>
            <a:off x="6096000" y="2851537"/>
            <a:ext cx="3666893" cy="1603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could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7E1D89-A90C-F745-97D2-368B5425783A}"/>
              </a:ext>
            </a:extLst>
          </p:cNvPr>
          <p:cNvSpPr/>
          <p:nvPr/>
        </p:nvSpPr>
        <p:spPr>
          <a:xfrm>
            <a:off x="6706599" y="3039907"/>
            <a:ext cx="1962615" cy="122663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272DA-8D7B-A94F-98AF-0140C6349492}"/>
              </a:ext>
            </a:extLst>
          </p:cNvPr>
          <p:cNvSpPr txBox="1"/>
          <p:nvPr/>
        </p:nvSpPr>
        <p:spPr>
          <a:xfrm>
            <a:off x="5399050" y="4636507"/>
            <a:ext cx="5954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halkboard" panose="03050602040202020205" pitchFamily="66" charset="77"/>
              </a:rPr>
              <a:t>oul</a:t>
            </a:r>
            <a:r>
              <a:rPr lang="en-US" sz="2800" dirty="0">
                <a:latin typeface="Chalkboard" panose="03050602040202020205" pitchFamily="66" charset="77"/>
              </a:rPr>
              <a:t> – this is the </a:t>
            </a:r>
            <a:r>
              <a:rPr lang="en-US" sz="2800" dirty="0" err="1">
                <a:latin typeface="Chalkboard" panose="03050602040202020205" pitchFamily="66" charset="77"/>
              </a:rPr>
              <a:t>grotty</a:t>
            </a:r>
            <a:r>
              <a:rPr lang="en-US" sz="2800" dirty="0">
                <a:latin typeface="Chalkboard" panose="03050602040202020205" pitchFamily="66" charset="77"/>
              </a:rPr>
              <a:t> grapheme!</a:t>
            </a:r>
          </a:p>
          <a:p>
            <a:endParaRPr lang="en-US" sz="2800" dirty="0">
              <a:latin typeface="Chalkboard" panose="03050602040202020205" pitchFamily="66" charset="77"/>
            </a:endParaRPr>
          </a:p>
          <a:p>
            <a:r>
              <a:rPr lang="en-US" sz="2800" dirty="0">
                <a:latin typeface="Chalkboard" panose="03050602040202020205" pitchFamily="66" charset="77"/>
              </a:rPr>
              <a:t>Same grapheme in there – but now makes a different sound! – This makes it </a:t>
            </a:r>
            <a:r>
              <a:rPr lang="en-US" sz="2800" dirty="0" err="1">
                <a:latin typeface="Chalkboard" panose="03050602040202020205" pitchFamily="66" charset="77"/>
              </a:rPr>
              <a:t>Grotty</a:t>
            </a:r>
            <a:r>
              <a:rPr lang="en-US" sz="2800" dirty="0">
                <a:latin typeface="Chalkboard" panose="03050602040202020205" pitchFamily="66" charset="7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7027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3CB1-455C-FA4A-A7A0-836DE7EF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Let’s practice – can you spot the new red word - were?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767-12AE-2B49-8512-1FFB2E43F457}"/>
              </a:ext>
            </a:extLst>
          </p:cNvPr>
          <p:cNvSpPr txBox="1"/>
          <p:nvPr/>
        </p:nvSpPr>
        <p:spPr>
          <a:xfrm>
            <a:off x="602166" y="2118731"/>
            <a:ext cx="158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3F111E-A305-CA42-B735-E484E466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5" y="2851537"/>
            <a:ext cx="366689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6FE44B-8AFC-904B-8182-242EEC192C5E}"/>
              </a:ext>
            </a:extLst>
          </p:cNvPr>
          <p:cNvSpPr txBox="1">
            <a:spLocks/>
          </p:cNvSpPr>
          <p:nvPr/>
        </p:nvSpPr>
        <p:spPr>
          <a:xfrm>
            <a:off x="5384181" y="1825625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could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2EFB2A-6155-5444-8BC3-2B23D7D501C6}"/>
              </a:ext>
            </a:extLst>
          </p:cNvPr>
          <p:cNvSpPr txBox="1">
            <a:spLocks/>
          </p:cNvSpPr>
          <p:nvPr/>
        </p:nvSpPr>
        <p:spPr>
          <a:xfrm>
            <a:off x="602166" y="5203128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your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156B03-46B4-DA44-A576-3737FB505422}"/>
              </a:ext>
            </a:extLst>
          </p:cNvPr>
          <p:cNvSpPr txBox="1">
            <a:spLocks/>
          </p:cNvSpPr>
          <p:nvPr/>
        </p:nvSpPr>
        <p:spPr>
          <a:xfrm>
            <a:off x="6719541" y="4889500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could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A8463A-76AF-C343-BFA2-14F34E93667C}"/>
              </a:ext>
            </a:extLst>
          </p:cNvPr>
          <p:cNvSpPr txBox="1">
            <a:spLocks/>
          </p:cNvSpPr>
          <p:nvPr/>
        </p:nvSpPr>
        <p:spPr>
          <a:xfrm>
            <a:off x="7374674" y="3022639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all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03C05-6ED1-5443-A4DA-4DA3F076D07C}"/>
              </a:ext>
            </a:extLst>
          </p:cNvPr>
          <p:cNvSpPr txBox="1">
            <a:spLocks/>
          </p:cNvSpPr>
          <p:nvPr/>
        </p:nvSpPr>
        <p:spPr>
          <a:xfrm>
            <a:off x="9102183" y="1670986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little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16B1B0-1919-4C44-9A98-E38872144476}"/>
              </a:ext>
            </a:extLst>
          </p:cNvPr>
          <p:cNvSpPr txBox="1">
            <a:spLocks/>
          </p:cNvSpPr>
          <p:nvPr/>
        </p:nvSpPr>
        <p:spPr>
          <a:xfrm>
            <a:off x="4227705" y="4889500"/>
            <a:ext cx="1056579" cy="9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4677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868-CD27-5A44-9D5D-C801030D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and read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5E831B-4BCC-9042-A01B-49BC5D1E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B799E3-BA85-AD40-8C52-3AFEC59DA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4" t="6549" r="18380" b="14952"/>
          <a:stretch/>
        </p:blipFill>
        <p:spPr>
          <a:xfrm>
            <a:off x="2225040" y="1614487"/>
            <a:ext cx="7315200" cy="45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8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307</Words>
  <Application>Microsoft Macintosh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Chalkboard</vt:lpstr>
      <vt:lpstr>Office Theme</vt:lpstr>
      <vt:lpstr>Read Write Inc Phonics</vt:lpstr>
      <vt:lpstr>Speed Sounds</vt:lpstr>
      <vt:lpstr>Red words</vt:lpstr>
      <vt:lpstr>Review ai</vt:lpstr>
      <vt:lpstr>Let’s work on all the ai ay a-e sounds</vt:lpstr>
      <vt:lpstr>Can you sort the green words?   Write down all these green words and sort them into ay, a-e and ai.   Chain   Spain    Cake       play   way    take  stray    plain  plane  rain      came   bake  lay   snake     train   pray      waist  waste     shave  brain    clay   same  late   say     gate    fake   ate  jail  </vt:lpstr>
      <vt:lpstr> New red word – “can’t always Fred a Red!"</vt:lpstr>
      <vt:lpstr>Let’s practice – can you spot the new red word - were?</vt:lpstr>
      <vt:lpstr>Roll and read</vt:lpstr>
      <vt:lpstr>Fred Fingers to spell – Parents to help!</vt:lpstr>
      <vt:lpstr>Hold and write a sentence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Write Inc Phonics</dc:title>
  <dc:creator>Microsoft Office User</dc:creator>
  <cp:lastModifiedBy>Microsoft Office User</cp:lastModifiedBy>
  <cp:revision>23</cp:revision>
  <dcterms:created xsi:type="dcterms:W3CDTF">2020-03-24T11:40:54Z</dcterms:created>
  <dcterms:modified xsi:type="dcterms:W3CDTF">2020-04-21T14:34:09Z</dcterms:modified>
</cp:coreProperties>
</file>