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69" r:id="rId3"/>
    <p:sldId id="466" r:id="rId4"/>
    <p:sldId id="467" r:id="rId5"/>
    <p:sldId id="586" r:id="rId6"/>
    <p:sldId id="585" r:id="rId7"/>
    <p:sldId id="569" r:id="rId8"/>
    <p:sldId id="554" r:id="rId9"/>
    <p:sldId id="468" r:id="rId10"/>
    <p:sldId id="490" r:id="rId11"/>
    <p:sldId id="574" r:id="rId12"/>
    <p:sldId id="575" r:id="rId13"/>
    <p:sldId id="577" r:id="rId14"/>
    <p:sldId id="491" r:id="rId15"/>
    <p:sldId id="578" r:id="rId16"/>
    <p:sldId id="492" r:id="rId17"/>
    <p:sldId id="579" r:id="rId18"/>
    <p:sldId id="580" r:id="rId19"/>
    <p:sldId id="581" r:id="rId20"/>
    <p:sldId id="568" r:id="rId21"/>
    <p:sldId id="582" r:id="rId22"/>
    <p:sldId id="489" r:id="rId23"/>
    <p:sldId id="587" r:id="rId24"/>
    <p:sldId id="4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FF0000"/>
    <a:srgbClr val="ECEEF1"/>
    <a:srgbClr val="CFD5EA"/>
    <a:srgbClr val="E9EBF5"/>
    <a:srgbClr val="4472C4"/>
    <a:srgbClr val="DA2E41"/>
    <a:srgbClr val="C3E2AC"/>
    <a:srgbClr val="D7C8E6"/>
    <a:srgbClr val="FAD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6DC45-6294-43D9-9048-5265D406BD52}" v="1" dt="2019-03-17T16:12:33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31" autoAdjust="0"/>
    <p:restoredTop sz="94464" autoAdjust="0"/>
  </p:normalViewPr>
  <p:slideViewPr>
    <p:cSldViewPr snapToGrid="0">
      <p:cViewPr varScale="1">
        <p:scale>
          <a:sx n="85" d="100"/>
          <a:sy n="85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Bartlett" userId="5d65b952-c77e-4a71-9c7e-0148cdde3252" providerId="ADAL" clId="{F0F6DC45-6294-43D9-9048-5265D406BD52}"/>
    <pc:docChg chg="modSld">
      <pc:chgData name="Sophie Bartlett" userId="5d65b952-c77e-4a71-9c7e-0148cdde3252" providerId="ADAL" clId="{F0F6DC45-6294-43D9-9048-5265D406BD52}" dt="2019-03-17T16:12:35.448" v="55" actId="14100"/>
      <pc:docMkLst>
        <pc:docMk/>
      </pc:docMkLst>
      <pc:sldChg chg="modSp">
        <pc:chgData name="Sophie Bartlett" userId="5d65b952-c77e-4a71-9c7e-0148cdde3252" providerId="ADAL" clId="{F0F6DC45-6294-43D9-9048-5265D406BD52}" dt="2019-03-17T16:12:26.044" v="53" actId="20577"/>
        <pc:sldMkLst>
          <pc:docMk/>
          <pc:sldMk cId="1971973800" sldId="421"/>
        </pc:sldMkLst>
        <pc:spChg chg="mod">
          <ac:chgData name="Sophie Bartlett" userId="5d65b952-c77e-4a71-9c7e-0148cdde3252" providerId="ADAL" clId="{F0F6DC45-6294-43D9-9048-5265D406BD52}" dt="2019-03-17T16:12:26.044" v="53" actId="20577"/>
          <ac:spMkLst>
            <pc:docMk/>
            <pc:sldMk cId="1971973800" sldId="421"/>
            <ac:spMk id="5" creationId="{53138321-2CB3-4309-9A14-AFD49F6943A9}"/>
          </ac:spMkLst>
        </pc:spChg>
      </pc:sldChg>
      <pc:sldChg chg="modSp">
        <pc:chgData name="Sophie Bartlett" userId="5d65b952-c77e-4a71-9c7e-0148cdde3252" providerId="ADAL" clId="{F0F6DC45-6294-43D9-9048-5265D406BD52}" dt="2019-03-17T16:12:35.448" v="55" actId="14100"/>
        <pc:sldMkLst>
          <pc:docMk/>
          <pc:sldMk cId="2818181267" sldId="489"/>
        </pc:sldMkLst>
        <pc:spChg chg="mod">
          <ac:chgData name="Sophie Bartlett" userId="5d65b952-c77e-4a71-9c7e-0148cdde3252" providerId="ADAL" clId="{F0F6DC45-6294-43D9-9048-5265D406BD52}" dt="2019-03-17T16:12:35.448" v="55" actId="14100"/>
          <ac:spMkLst>
            <pc:docMk/>
            <pc:sldMk cId="2818181267" sldId="489"/>
            <ac:spMk id="5" creationId="{53138321-2CB3-4309-9A14-AFD49F6943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ABC9-3E9D-4513-8CD5-5495D72923D5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C8BFF-404A-4EAA-B238-E4635752C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1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8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7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september_2018&amp;utm_content=wr_ppt_year6_fractions_aut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Weight &amp; Volume Lesson</a:t>
            </a:r>
            <a:r>
              <a:rPr lang="en-US" sz="1200" b="0" baseline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6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631272"/>
            <a:ext cx="1056397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b="0" baseline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 capacity</a:t>
            </a:r>
            <a:endParaRPr lang="en-US" sz="2800" b="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21/10/2019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65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Weight &amp; Volume Lesson</a:t>
            </a:r>
            <a:r>
              <a:rPr lang="en-US" sz="1200" b="0" baseline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6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21/10/2019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24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35F8-868C-47A9-9EC8-5E505ACD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F8473-15AF-478F-85EB-A1336BEDA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0005-712C-4942-8ACD-480C7152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F91E0-2B55-4FE5-8730-19E2BA95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D14A-D303-43F4-A425-9A1BAAA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8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433D-4C5A-4B29-9107-2ADCECA1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CEB9-74EE-4773-8EB3-D870CCF1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C889-484F-4E8F-9754-59A71700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4B4A-8B01-42B9-8E4B-BB954D22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C74B-DA3F-47B1-91B3-0621F014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5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39EE-8859-4ED0-AEB5-C9F785E8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0D864-C2C8-4779-9E62-8CBE89F8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0D752-881E-497C-A5AE-BD8B22DA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1DF30-6297-4C92-A18B-3E04F6F9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ABAFC-6110-42A6-9A43-5DD597AF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6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AA98-7FD1-415D-B7F1-4535BA25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807A-3B54-4547-870C-010925EDF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9DA09-7520-499A-BC1E-959B55CE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17AE-5BA6-44F9-8FD3-78FAE304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FA5BD-FA0D-4AB3-B327-526C7F89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80C55-7A8A-40D2-A45F-0822A02B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2CA7-7881-411E-B060-4736145B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90455-0ABC-4EF8-9E28-47E20C2A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21B2F-BC5A-40B5-952A-64582D93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4DFEE-410B-4BE8-A2E6-6E0B6E346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81563-9768-4C75-843E-A946B5D11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D681D-138E-45E6-BFDB-CBD0240E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E6B17-B18D-4E55-90F8-2DF1AC7D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B5CA4-D898-4A19-B35D-F1878983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4375-CB4D-4A1C-98C4-8C634750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6AFC4-AAB8-4163-8767-FDC27CFA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38EBA-004E-4860-AF53-8AC206CE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E78CC-C392-4E5C-BCCF-C1FAA386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0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3499C-0670-4928-8F02-774FCB2F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8D6F2-2FC4-4E9D-B1C1-0B3F2BF2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D556-0059-411E-B5B7-0C60D6B9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DF3C-F781-454F-924E-49C4F9ED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F39C-8A5C-48A6-9924-B41AF703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D32A0-DBAE-4C71-BC13-66AA4445E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DFBE8-C223-458F-BDEE-E68BC469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89152-EECC-463F-A556-A3144AB2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97BED-15F6-4562-8ACF-D68DA60A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2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25AD-9B67-4D6D-AFF3-D33C464A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F3C78-D0B7-40DD-88F9-9D8E365AB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24B3A-7565-4836-9F6E-5B5E561F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78B81-75AE-4EBD-8D7D-D624D5EE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2158B-F024-4F7F-ACC5-7D6AE62D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D1E8E-4B58-49A4-9AD7-1007D709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96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A819-EB84-40EB-AA2A-CFBA52BF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561BB-91F6-4212-959B-8533F6C65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8F4E9-5E33-4EAA-B649-8F24901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DFDCD-7496-4AB5-B71A-B5EF71CF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37BB-6B71-42E9-A762-86F4F726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25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F03AF-4D3D-4B80-9AD4-F49F33207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0FCDC-BD21-4064-9C34-CE3B3E87B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1172-C760-4BBB-BF36-177F6365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AA896-6A8B-4928-8A9F-07DED9DC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DB21-18D0-47EB-AEFD-FC37F333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37499-C63A-445E-8272-C7B6D0C2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780EF-4472-40CC-8BA1-3C9F65200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144F9-F843-4AEE-AB06-2ED7327A8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FF31-BEE7-4260-9B07-C1E7B678DB9F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972F-7B4A-4C03-BFB3-08F6C7ABD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597B8-29ED-4F13-A66A-70075DBBC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3217-486C-479A-A38E-951974623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6568440" cy="1007852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Weight &amp; Volume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Lesson 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Spring4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766" y="4880064"/>
            <a:ext cx="290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note: Various containers are needed to be filled with sand or water for some activities.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63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7" y="3094295"/>
            <a:ext cx="3372971" cy="3110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98894" y="4262718"/>
            <a:ext cx="27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&lt;</a:t>
            </a:r>
            <a:r>
              <a:rPr lang="en-GB" dirty="0"/>
              <a:t>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84A2-6CA6-4F67-823A-EFB1EFD535A3}"/>
              </a:ext>
            </a:extLst>
          </p:cNvPr>
          <p:cNvSpPr txBox="1"/>
          <p:nvPr/>
        </p:nvSpPr>
        <p:spPr>
          <a:xfrm>
            <a:off x="259595" y="1492760"/>
            <a:ext cx="461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how many cups fill each container. Use &lt;, &gt; or = to make the statement correct about the capacity.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B1E04-B334-4DE6-A181-AE735E56914A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369735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63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8894" y="4262718"/>
            <a:ext cx="27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 __ 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9" y="2978934"/>
            <a:ext cx="3337882" cy="3528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78EA9-1D2D-4692-8E64-403FA94E81D9}"/>
              </a:ext>
            </a:extLst>
          </p:cNvPr>
          <p:cNvSpPr txBox="1"/>
          <p:nvPr/>
        </p:nvSpPr>
        <p:spPr>
          <a:xfrm>
            <a:off x="259595" y="1492760"/>
            <a:ext cx="461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how many cups fill each container. Use &lt;, &gt; or = to make the statement correct about the capacity.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547D6-D99D-4611-83D2-2A1A6B3E8776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290065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63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8894" y="4262718"/>
            <a:ext cx="27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 </a:t>
            </a:r>
            <a:r>
              <a:rPr lang="en-GB" dirty="0">
                <a:solidFill>
                  <a:srgbClr val="FF0000"/>
                </a:solidFill>
              </a:rPr>
              <a:t>&lt;</a:t>
            </a:r>
            <a:r>
              <a:rPr lang="en-GB" dirty="0"/>
              <a:t> 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3" y="2867823"/>
            <a:ext cx="3337882" cy="3528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31DFF-79E9-495F-80B5-AA2A77717DC5}"/>
              </a:ext>
            </a:extLst>
          </p:cNvPr>
          <p:cNvSpPr txBox="1"/>
          <p:nvPr/>
        </p:nvSpPr>
        <p:spPr>
          <a:xfrm>
            <a:off x="259595" y="1492760"/>
            <a:ext cx="461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how many cups fill each container. Use &lt;, &gt; or = to make the statement correct about the capacity.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E103F-48E2-41CB-8757-B7EB3F73D0FD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18915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603352" y="4991071"/>
            <a:ext cx="2092960" cy="954107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Can you draw your own problem like this for a partner?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39" y="2771240"/>
            <a:ext cx="3534737" cy="3610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0224" y="3079017"/>
            <a:ext cx="13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__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CDCB9-2365-42D7-A529-CAA928619D90}"/>
              </a:ext>
            </a:extLst>
          </p:cNvPr>
          <p:cNvSpPr txBox="1"/>
          <p:nvPr/>
        </p:nvSpPr>
        <p:spPr>
          <a:xfrm>
            <a:off x="259595" y="11234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8A327-D1DB-45BD-8A4D-64C52C0C1851}"/>
              </a:ext>
            </a:extLst>
          </p:cNvPr>
          <p:cNvSpPr txBox="1"/>
          <p:nvPr/>
        </p:nvSpPr>
        <p:spPr>
          <a:xfrm>
            <a:off x="259595" y="1492760"/>
            <a:ext cx="461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how many cups fill each container. Use &lt;, &gt; or = to make the statement correct about the capacity.</a:t>
            </a:r>
          </a:p>
        </p:txBody>
      </p:sp>
    </p:spTree>
    <p:extLst>
      <p:ext uri="{BB962C8B-B14F-4D97-AF65-F5344CB8AC3E}">
        <p14:creationId xmlns:p14="http://schemas.microsoft.com/office/powerpoint/2010/main" val="351194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603352" y="4991071"/>
            <a:ext cx="2092960" cy="954107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Can you draw your own problem like this for a partner?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BA-3C27-48DF-9481-79F948D1FE77}"/>
              </a:ext>
            </a:extLst>
          </p:cNvPr>
          <p:cNvSpPr txBox="1"/>
          <p:nvPr/>
        </p:nvSpPr>
        <p:spPr>
          <a:xfrm>
            <a:off x="177800" y="1755577"/>
            <a:ext cx="563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39" y="2771240"/>
            <a:ext cx="3534737" cy="3610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0224" y="3079017"/>
            <a:ext cx="131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GB" dirty="0"/>
              <a:t>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8A79A-DA4B-4255-A3A3-A0C66F8D922F}"/>
              </a:ext>
            </a:extLst>
          </p:cNvPr>
          <p:cNvSpPr txBox="1"/>
          <p:nvPr/>
        </p:nvSpPr>
        <p:spPr>
          <a:xfrm>
            <a:off x="259595" y="11234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7D5EF-FEAA-4B60-A7C8-F4DAAB631DAD}"/>
              </a:ext>
            </a:extLst>
          </p:cNvPr>
          <p:cNvSpPr txBox="1"/>
          <p:nvPr/>
        </p:nvSpPr>
        <p:spPr>
          <a:xfrm>
            <a:off x="259595" y="1492760"/>
            <a:ext cx="461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how many cups fill each container. Use &lt;, &gt; or = to make the statement correct about the capacity.</a:t>
            </a:r>
          </a:p>
        </p:txBody>
      </p:sp>
    </p:spTree>
    <p:extLst>
      <p:ext uri="{BB962C8B-B14F-4D97-AF65-F5344CB8AC3E}">
        <p14:creationId xmlns:p14="http://schemas.microsoft.com/office/powerpoint/2010/main" val="90495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237017" y="1505864"/>
            <a:ext cx="563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statements to compare the capacity of the buckets: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759295"/>
            <a:ext cx="5084109" cy="3339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1909" y="4428806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 &gt; __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 &lt; __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__ = 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186FD-27D1-4B2E-8988-8EB68B4A29AA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150572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759295"/>
            <a:ext cx="5084109" cy="3339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1909" y="4428806"/>
            <a:ext cx="1890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answer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&gt; A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C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51809-C494-4A75-8340-29A8B1D96046}"/>
              </a:ext>
            </a:extLst>
          </p:cNvPr>
          <p:cNvSpPr txBox="1"/>
          <p:nvPr/>
        </p:nvSpPr>
        <p:spPr>
          <a:xfrm>
            <a:off x="237017" y="1505864"/>
            <a:ext cx="563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statements to compare the capacity of the buckets: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54A1A-327B-4E88-BC37-4DE22529C294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286783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1909" y="4428806"/>
            <a:ext cx="867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__ &gt; __</a:t>
            </a:r>
          </a:p>
          <a:p>
            <a:r>
              <a:rPr lang="en-GB" dirty="0"/>
              <a:t>__ &lt; __</a:t>
            </a:r>
          </a:p>
          <a:p>
            <a:r>
              <a:rPr lang="en-GB" dirty="0"/>
              <a:t>__ = 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0" y="2790900"/>
            <a:ext cx="3976454" cy="3275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DF3AE-3534-44DA-86AE-21E343537048}"/>
              </a:ext>
            </a:extLst>
          </p:cNvPr>
          <p:cNvSpPr txBox="1"/>
          <p:nvPr/>
        </p:nvSpPr>
        <p:spPr>
          <a:xfrm>
            <a:off x="237017" y="1505864"/>
            <a:ext cx="563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statements to compare the capacity of the buckets: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68BDE-B29B-47EC-AD57-2A390FCB58E4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74776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1909" y="4428806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answer: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B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&lt; D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0" y="2790900"/>
            <a:ext cx="3976454" cy="3275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5688C-2F00-4E29-89C5-C8C98C4F4A50}"/>
              </a:ext>
            </a:extLst>
          </p:cNvPr>
          <p:cNvSpPr txBox="1"/>
          <p:nvPr/>
        </p:nvSpPr>
        <p:spPr>
          <a:xfrm>
            <a:off x="237017" y="1505864"/>
            <a:ext cx="563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statements to compare the capacity of the buckets: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ED2B7-FC4F-4B4B-B82C-7AE08FFCF231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104206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714664" y="4891804"/>
            <a:ext cx="2092960" cy="1077218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Order the buckets from highest capacity to lowest.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11" y="2728913"/>
            <a:ext cx="3800966" cy="3012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9577" y="40501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__ &gt; __</a:t>
            </a:r>
          </a:p>
          <a:p>
            <a:r>
              <a:rPr lang="en-GB" dirty="0"/>
              <a:t>__ &lt; __</a:t>
            </a:r>
          </a:p>
          <a:p>
            <a:r>
              <a:rPr lang="en-GB" dirty="0"/>
              <a:t>__ = 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67012-0954-40EC-9DE3-3D75FCF247D4}"/>
              </a:ext>
            </a:extLst>
          </p:cNvPr>
          <p:cNvSpPr txBox="1"/>
          <p:nvPr/>
        </p:nvSpPr>
        <p:spPr>
          <a:xfrm>
            <a:off x="259595" y="11234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959F1-BEDF-4F1B-A264-572D7D92C08A}"/>
              </a:ext>
            </a:extLst>
          </p:cNvPr>
          <p:cNvSpPr txBox="1"/>
          <p:nvPr/>
        </p:nvSpPr>
        <p:spPr>
          <a:xfrm>
            <a:off x="237017" y="1505864"/>
            <a:ext cx="563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statements to compare the capacity of the buckets: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6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5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714664" y="4891804"/>
            <a:ext cx="2092960" cy="1077218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Order the buckets from highest capacity to lowest.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11" y="2728913"/>
            <a:ext cx="3800966" cy="3012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9577" y="40501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answer</a:t>
            </a:r>
          </a:p>
          <a:p>
            <a:r>
              <a:rPr lang="en-GB" dirty="0">
                <a:solidFill>
                  <a:srgbClr val="FF0000"/>
                </a:solidFill>
              </a:rPr>
              <a:t>A &gt; B</a:t>
            </a:r>
          </a:p>
          <a:p>
            <a:r>
              <a:rPr lang="en-GB" dirty="0">
                <a:solidFill>
                  <a:srgbClr val="FF0000"/>
                </a:solidFill>
              </a:rPr>
              <a:t>B &lt; D</a:t>
            </a:r>
          </a:p>
          <a:p>
            <a:r>
              <a:rPr lang="en-GB" dirty="0">
                <a:solidFill>
                  <a:srgbClr val="FF0000"/>
                </a:solidFill>
              </a:rPr>
              <a:t>D =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75F07-016A-4877-BBC9-987B56CC68B1}"/>
              </a:ext>
            </a:extLst>
          </p:cNvPr>
          <p:cNvSpPr txBox="1"/>
          <p:nvPr/>
        </p:nvSpPr>
        <p:spPr>
          <a:xfrm>
            <a:off x="259595" y="11234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6917-0FC6-415B-8696-1F94C888542A}"/>
              </a:ext>
            </a:extLst>
          </p:cNvPr>
          <p:cNvSpPr txBox="1"/>
          <p:nvPr/>
        </p:nvSpPr>
        <p:spPr>
          <a:xfrm>
            <a:off x="237017" y="1505864"/>
            <a:ext cx="563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statements to compare the capacity of the buckets: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5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" y="2006973"/>
            <a:ext cx="4683690" cy="4288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68112" y="182230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41654-770F-4DCC-B0E0-0E08F5EBB375}"/>
              </a:ext>
            </a:extLst>
          </p:cNvPr>
          <p:cNvSpPr txBox="1"/>
          <p:nvPr/>
        </p:nvSpPr>
        <p:spPr>
          <a:xfrm>
            <a:off x="383822" y="1170802"/>
            <a:ext cx="79812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compare the capacity of different containers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know that &gt; &lt; and = mean 'more than', 'less than' and 'equal to'</a:t>
            </a:r>
          </a:p>
        </p:txBody>
      </p:sp>
    </p:spTree>
    <p:extLst>
      <p:ext uri="{BB962C8B-B14F-4D97-AF65-F5344CB8AC3E}">
        <p14:creationId xmlns:p14="http://schemas.microsoft.com/office/powerpoint/2010/main" val="281818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090" y="1755577"/>
            <a:ext cx="4834056" cy="450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4FE43-013C-40BD-8540-FFA2DD8FC992}"/>
              </a:ext>
            </a:extLst>
          </p:cNvPr>
          <p:cNvSpPr txBox="1"/>
          <p:nvPr/>
        </p:nvSpPr>
        <p:spPr>
          <a:xfrm>
            <a:off x="268112" y="182230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39864-AFE9-4551-965E-76AB6894C25D}"/>
              </a:ext>
            </a:extLst>
          </p:cNvPr>
          <p:cNvSpPr txBox="1"/>
          <p:nvPr/>
        </p:nvSpPr>
        <p:spPr>
          <a:xfrm>
            <a:off x="383822" y="1170802"/>
            <a:ext cx="79812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compare the capacity of different containers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know that &gt; &lt; and = mean 'more than', 'less than' and 'equal to'</a:t>
            </a:r>
          </a:p>
        </p:txBody>
      </p:sp>
    </p:spTree>
    <p:extLst>
      <p:ext uri="{BB962C8B-B14F-4D97-AF65-F5344CB8AC3E}">
        <p14:creationId xmlns:p14="http://schemas.microsoft.com/office/powerpoint/2010/main" val="276440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243708" y="2105561"/>
            <a:ext cx="529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82173" y="18346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19294"/>
            <a:ext cx="4724400" cy="4352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A71373-B2E7-41AD-A621-7FE18010DAD0}"/>
              </a:ext>
            </a:extLst>
          </p:cNvPr>
          <p:cNvSpPr txBox="1"/>
          <p:nvPr/>
        </p:nvSpPr>
        <p:spPr>
          <a:xfrm>
            <a:off x="383822" y="1170802"/>
            <a:ext cx="79812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compare the capacity of different containers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know that &gt; &lt; and = mean 'more than', 'less than' and 'equal to'</a:t>
            </a:r>
          </a:p>
        </p:txBody>
      </p:sp>
    </p:spTree>
    <p:extLst>
      <p:ext uri="{BB962C8B-B14F-4D97-AF65-F5344CB8AC3E}">
        <p14:creationId xmlns:p14="http://schemas.microsoft.com/office/powerpoint/2010/main" val="321703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29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25D3A-9E2C-424C-8024-42177B002744}"/>
              </a:ext>
            </a:extLst>
          </p:cNvPr>
          <p:cNvSpPr txBox="1"/>
          <p:nvPr/>
        </p:nvSpPr>
        <p:spPr>
          <a:xfrm>
            <a:off x="282173" y="18346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D2C14-51D4-4C62-9177-5E415C4B2270}"/>
              </a:ext>
            </a:extLst>
          </p:cNvPr>
          <p:cNvSpPr txBox="1"/>
          <p:nvPr/>
        </p:nvSpPr>
        <p:spPr>
          <a:xfrm>
            <a:off x="383822" y="1170802"/>
            <a:ext cx="79812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compare the capacity of different containers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know that &gt; &lt; and = mean 'more than', 'less than' and 'equal to'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2B6E9-9F65-4379-A0AF-BFD493D3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19294"/>
            <a:ext cx="4724400" cy="4352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5833" y="5102424"/>
            <a:ext cx="269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336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259595" y="1492760"/>
            <a:ext cx="529809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Ayesha pours her full container into 3 cups. She says her container has the capacity of 3 cups. Is she correct?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27" y="2892408"/>
            <a:ext cx="5194768" cy="3072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B99EA-FCF7-4CC3-8B31-51085C71944F}"/>
              </a:ext>
            </a:extLst>
          </p:cNvPr>
          <p:cNvSpPr txBox="1"/>
          <p:nvPr/>
        </p:nvSpPr>
        <p:spPr>
          <a:xfrm>
            <a:off x="259595" y="11234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</a:p>
        </p:txBody>
      </p:sp>
    </p:spTree>
    <p:extLst>
      <p:ext uri="{BB962C8B-B14F-4D97-AF65-F5344CB8AC3E}">
        <p14:creationId xmlns:p14="http://schemas.microsoft.com/office/powerpoint/2010/main" val="120072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86" y="2887601"/>
            <a:ext cx="5194768" cy="3072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9812" y="4424082"/>
            <a:ext cx="238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She has not filled</a:t>
            </a:r>
          </a:p>
          <a:p>
            <a:r>
              <a:rPr lang="en-GB" dirty="0">
                <a:solidFill>
                  <a:srgbClr val="FF0000"/>
                </a:solidFill>
              </a:rPr>
              <a:t>the cups to the top</a:t>
            </a:r>
          </a:p>
          <a:p>
            <a:r>
              <a:rPr lang="en-GB" dirty="0">
                <a:solidFill>
                  <a:srgbClr val="FF0000"/>
                </a:solidFill>
              </a:rPr>
              <a:t>so her measuring</a:t>
            </a:r>
          </a:p>
          <a:p>
            <a:r>
              <a:rPr lang="en-GB" dirty="0">
                <a:solidFill>
                  <a:srgbClr val="FF0000"/>
                </a:solidFill>
              </a:rPr>
              <a:t>is inaccurate.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2C28E-8A19-451F-84F4-D1A5D1D80F53}"/>
              </a:ext>
            </a:extLst>
          </p:cNvPr>
          <p:cNvSpPr txBox="1"/>
          <p:nvPr/>
        </p:nvSpPr>
        <p:spPr>
          <a:xfrm>
            <a:off x="259595" y="1492760"/>
            <a:ext cx="529809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Ayesha pours her full container into 3 cups. She says her container has the capacity of 3 cups. Is she correct?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406F0-BE5B-4C7E-9349-C17383557F0F}"/>
              </a:ext>
            </a:extLst>
          </p:cNvPr>
          <p:cNvSpPr txBox="1"/>
          <p:nvPr/>
        </p:nvSpPr>
        <p:spPr>
          <a:xfrm>
            <a:off x="259595" y="11234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</a:p>
        </p:txBody>
      </p:sp>
    </p:spTree>
    <p:extLst>
      <p:ext uri="{BB962C8B-B14F-4D97-AF65-F5344CB8AC3E}">
        <p14:creationId xmlns:p14="http://schemas.microsoft.com/office/powerpoint/2010/main" val="79337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259595" y="1492760"/>
            <a:ext cx="52980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these 3 containers. Let’s fill each container using the same unit of measure e.g. a small cup.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order the containers from largest to smallest capacity.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5E84E-DD2C-42C1-931F-65360EAC0FDF}"/>
              </a:ext>
            </a:extLst>
          </p:cNvPr>
          <p:cNvSpPr txBox="1"/>
          <p:nvPr/>
        </p:nvSpPr>
        <p:spPr>
          <a:xfrm>
            <a:off x="259595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376684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92852-C1ED-4ADA-8250-63F34F68E752}"/>
              </a:ext>
            </a:extLst>
          </p:cNvPr>
          <p:cNvSpPr/>
          <p:nvPr/>
        </p:nvSpPr>
        <p:spPr>
          <a:xfrm>
            <a:off x="6691739" y="4699636"/>
            <a:ext cx="2092960" cy="1569660"/>
          </a:xfrm>
          <a:prstGeom prst="rect">
            <a:avLst/>
          </a:prstGeom>
          <a:solidFill>
            <a:srgbClr val="ECEE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you use the symbols &lt;, &gt; or = to write sentences about your containers?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F2BA-3C27-48DF-9481-79F948D1FE77}"/>
              </a:ext>
            </a:extLst>
          </p:cNvPr>
          <p:cNvSpPr txBox="1"/>
          <p:nvPr/>
        </p:nvSpPr>
        <p:spPr>
          <a:xfrm>
            <a:off x="259595" y="1492760"/>
            <a:ext cx="5633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Take three different containers.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Fill each container with liquid or rice using the same unit of measure e.g. A small cup.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Order the containers from largest to smallest capacity.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080" y="38176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EAA73-C964-4610-8147-B473882D7BB1}"/>
              </a:ext>
            </a:extLst>
          </p:cNvPr>
          <p:cNvSpPr txBox="1"/>
          <p:nvPr/>
        </p:nvSpPr>
        <p:spPr>
          <a:xfrm>
            <a:off x="259595" y="11234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</a:p>
        </p:txBody>
      </p:sp>
    </p:spTree>
    <p:extLst>
      <p:ext uri="{BB962C8B-B14F-4D97-AF65-F5344CB8AC3E}">
        <p14:creationId xmlns:p14="http://schemas.microsoft.com/office/powerpoint/2010/main" val="93030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63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7" y="3094295"/>
            <a:ext cx="3372971" cy="3110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98894" y="4262718"/>
            <a:ext cx="27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___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4DE79-B5F0-42DB-A6F9-E56EBFDC134F}"/>
              </a:ext>
            </a:extLst>
          </p:cNvPr>
          <p:cNvSpPr txBox="1"/>
          <p:nvPr/>
        </p:nvSpPr>
        <p:spPr>
          <a:xfrm>
            <a:off x="259595" y="1492760"/>
            <a:ext cx="461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how many cups fill each container. Use &lt;, &gt; or = to make the statement correct about the capacity.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BC3B5-8EE8-4564-B2CA-07F4B7134B19}"/>
              </a:ext>
            </a:extLst>
          </p:cNvPr>
          <p:cNvSpPr txBox="1"/>
          <p:nvPr/>
        </p:nvSpPr>
        <p:spPr>
          <a:xfrm>
            <a:off x="237017" y="1123428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</a:p>
        </p:txBody>
      </p:sp>
    </p:spTree>
    <p:extLst>
      <p:ext uri="{BB962C8B-B14F-4D97-AF65-F5344CB8AC3E}">
        <p14:creationId xmlns:p14="http://schemas.microsoft.com/office/powerpoint/2010/main" val="306867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8196</TotalTime>
  <Words>673</Words>
  <Application>Microsoft Office PowerPoint</Application>
  <PresentationFormat>On-screen Show (4:3)</PresentationFormat>
  <Paragraphs>116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Bryant Bold</vt:lpstr>
      <vt:lpstr>Calibri</vt:lpstr>
      <vt:lpstr>Calibri Light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Athienitis</dc:creator>
  <cp:lastModifiedBy>Interns</cp:lastModifiedBy>
  <cp:revision>237</cp:revision>
  <dcterms:created xsi:type="dcterms:W3CDTF">2018-09-08T23:27:11Z</dcterms:created>
  <dcterms:modified xsi:type="dcterms:W3CDTF">2019-10-23T10:55:40Z</dcterms:modified>
</cp:coreProperties>
</file>