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1316" r:id="rId2"/>
    <p:sldId id="1549" r:id="rId3"/>
    <p:sldId id="1570" r:id="rId4"/>
    <p:sldId id="1531" r:id="rId5"/>
    <p:sldId id="1551" r:id="rId6"/>
    <p:sldId id="1571" r:id="rId7"/>
    <p:sldId id="1553" r:id="rId8"/>
    <p:sldId id="1572" r:id="rId9"/>
    <p:sldId id="1320" r:id="rId10"/>
    <p:sldId id="1555" r:id="rId11"/>
    <p:sldId id="1556" r:id="rId12"/>
    <p:sldId id="1573" r:id="rId13"/>
    <p:sldId id="1558" r:id="rId14"/>
    <p:sldId id="1574" r:id="rId15"/>
    <p:sldId id="1270" r:id="rId16"/>
    <p:sldId id="1560" r:id="rId17"/>
    <p:sldId id="1548" r:id="rId18"/>
    <p:sldId id="1561" r:id="rId19"/>
    <p:sldId id="1562" r:id="rId20"/>
    <p:sldId id="1563" r:id="rId21"/>
    <p:sldId id="1564" r:id="rId22"/>
    <p:sldId id="1575" r:id="rId23"/>
    <p:sldId id="1227" r:id="rId24"/>
    <p:sldId id="1566" r:id="rId25"/>
    <p:sldId id="1546" r:id="rId26"/>
    <p:sldId id="15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CDA"/>
    <a:srgbClr val="0CC1D9"/>
    <a:srgbClr val="526894"/>
    <a:srgbClr val="C73A43"/>
    <a:srgbClr val="CC0000"/>
    <a:srgbClr val="000000"/>
    <a:srgbClr val="13BD8A"/>
    <a:srgbClr val="DA2E41"/>
    <a:srgbClr val="FADF47"/>
    <a:srgbClr val="EE7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39B03-6896-4A72-9361-DAEB142F8404}" v="3" dt="2019-07-21T20:35:02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ub-interventions-general/?utm_source=download&amp;utm_medium=resource&amp;utm_campaign=tsl_february_2019&amp;utm_content=26_02_19_wr_ppt_year3_fractions_sp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rgbClr val="388CDA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thirdspacelearning.com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8" y="520414"/>
            <a:ext cx="826045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coins or notes from an amount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25/04/2020</a:t>
            </a:fld>
            <a:endParaRPr lang="en-GB" sz="1200" b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BFDA04-9707-42F1-9C96-3BA91A83CB3E}"/>
              </a:ext>
            </a:extLst>
          </p:cNvPr>
          <p:cNvSpPr/>
          <p:nvPr userDrawn="1"/>
        </p:nvSpPr>
        <p:spPr>
          <a:xfrm>
            <a:off x="6944693" y="121668"/>
            <a:ext cx="1791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2 Money Lesson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25/04/2020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8B597A-5973-4791-87DA-8F191CD0AB96}"/>
              </a:ext>
            </a:extLst>
          </p:cNvPr>
          <p:cNvSpPr/>
          <p:nvPr userDrawn="1"/>
        </p:nvSpPr>
        <p:spPr>
          <a:xfrm>
            <a:off x="6944693" y="121668"/>
            <a:ext cx="1791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2 Money Lesson 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9.png"/><Relationship Id="rId7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5.png"/><Relationship Id="rId7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2D641D0-746A-4652-AD20-B722CAD3052D}"/>
              </a:ext>
            </a:extLst>
          </p:cNvPr>
          <p:cNvSpPr txBox="1"/>
          <p:nvPr/>
        </p:nvSpPr>
        <p:spPr>
          <a:xfrm>
            <a:off x="323342" y="168413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9E8EB-04D8-422A-90C2-7A4A539C82D8}"/>
              </a:ext>
            </a:extLst>
          </p:cNvPr>
          <p:cNvSpPr txBox="1"/>
          <p:nvPr/>
        </p:nvSpPr>
        <p:spPr>
          <a:xfrm>
            <a:off x="323342" y="2179978"/>
            <a:ext cx="50780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answer is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£41 and 26p.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of these is the question? Why?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0689D-0EB4-4E11-A684-70A49B58EEDC}"/>
              </a:ext>
            </a:extLst>
          </p:cNvPr>
          <p:cNvSpPr txBox="1"/>
          <p:nvPr/>
        </p:nvSpPr>
        <p:spPr>
          <a:xfrm>
            <a:off x="323342" y="3781517"/>
            <a:ext cx="841798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£20  +  £10  +  £10  +  £1  +  10p  +  10p  +  5p  +  1p = ?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0C144-F4A5-4823-88D3-0C8D9762FEF4}"/>
              </a:ext>
            </a:extLst>
          </p:cNvPr>
          <p:cNvSpPr txBox="1"/>
          <p:nvPr/>
        </p:nvSpPr>
        <p:spPr>
          <a:xfrm>
            <a:off x="323342" y="4703096"/>
            <a:ext cx="841798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£10 + £10 + £10 + £10 + £1 + 10p  + 10p  +  5p  +  1p = ?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C6A28-6A7C-4702-AE92-2C9D104970D0}"/>
              </a:ext>
            </a:extLst>
          </p:cNvPr>
          <p:cNvSpPr txBox="1"/>
          <p:nvPr/>
        </p:nvSpPr>
        <p:spPr>
          <a:xfrm>
            <a:off x="323342" y="5624675"/>
            <a:ext cx="841798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£20  +  £10  +  £10 +  £1  +  20p  +  2p  +  2p  +  2p = ?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E63B54-2A2D-420E-A631-A110F193D852}"/>
              </a:ext>
            </a:extLst>
          </p:cNvPr>
          <p:cNvSpPr/>
          <p:nvPr/>
        </p:nvSpPr>
        <p:spPr>
          <a:xfrm>
            <a:off x="375308" y="1020118"/>
            <a:ext cx="836602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can make a total amount of money using different coins and notes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know that we say pounds (£) first as they are bigger than pence (p)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00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AA8843-8DA3-4A04-8CD4-03EDBA362A25}"/>
              </a:ext>
            </a:extLst>
          </p:cNvPr>
          <p:cNvGrpSpPr/>
          <p:nvPr/>
        </p:nvGrpSpPr>
        <p:grpSpPr>
          <a:xfrm>
            <a:off x="270208" y="2697235"/>
            <a:ext cx="1077597" cy="1175502"/>
            <a:chOff x="635076" y="1995487"/>
            <a:chExt cx="1047750" cy="12243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16E9B5-72DF-46C4-A6D1-AACC9360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076" y="1995487"/>
              <a:ext cx="1047750" cy="9239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B160F8-DE4F-4FA8-824F-808D0C8DD413}"/>
                </a:ext>
              </a:extLst>
            </p:cNvPr>
            <p:cNvSpPr/>
            <p:nvPr/>
          </p:nvSpPr>
          <p:spPr>
            <a:xfrm>
              <a:off x="930312" y="2850526"/>
              <a:ext cx="578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Ava</a:t>
              </a:r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47538E-51E8-4FA7-A85E-1BFA11A7C64B}"/>
              </a:ext>
            </a:extLst>
          </p:cNvPr>
          <p:cNvGrpSpPr/>
          <p:nvPr/>
        </p:nvGrpSpPr>
        <p:grpSpPr>
          <a:xfrm>
            <a:off x="212491" y="3909345"/>
            <a:ext cx="1317235" cy="1219445"/>
            <a:chOff x="297561" y="1865947"/>
            <a:chExt cx="1582841" cy="14568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3A36AB-58C5-426C-AC48-94CC0D34C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561" y="1865947"/>
              <a:ext cx="1582841" cy="10875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AE13D3-B3A1-4A90-90A9-33D4BD99BFB1}"/>
                </a:ext>
              </a:extLst>
            </p:cNvPr>
            <p:cNvSpPr txBox="1"/>
            <p:nvPr/>
          </p:nvSpPr>
          <p:spPr>
            <a:xfrm>
              <a:off x="793426" y="2953512"/>
              <a:ext cx="852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Ollie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9A445D58-DB84-47C6-8FC2-898F9B27A622}"/>
              </a:ext>
            </a:extLst>
          </p:cNvPr>
          <p:cNvSpPr/>
          <p:nvPr/>
        </p:nvSpPr>
        <p:spPr>
          <a:xfrm>
            <a:off x="2181401" y="2224902"/>
            <a:ext cx="3333388" cy="1478568"/>
          </a:xfrm>
          <a:prstGeom prst="wedgeEllipseCallout">
            <a:avLst>
              <a:gd name="adj1" fmla="val -76974"/>
              <a:gd name="adj2" fmla="val 24694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coins in my pocket.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80p altogether.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A1D8210-29ED-4642-AAD7-7AA2DEF2F1F6}"/>
              </a:ext>
            </a:extLst>
          </p:cNvPr>
          <p:cNvSpPr/>
          <p:nvPr/>
        </p:nvSpPr>
        <p:spPr>
          <a:xfrm>
            <a:off x="2357306" y="3788474"/>
            <a:ext cx="2994877" cy="1378039"/>
          </a:xfrm>
          <a:prstGeom prst="wedgeEllipseCallout">
            <a:avLst>
              <a:gd name="adj1" fmla="val -84101"/>
              <a:gd name="adj2" fmla="val 10605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coins in my pocket.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also have 80p altogether.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FAB463-C2F1-4D6E-A8D8-64E2B3BFE303}"/>
              </a:ext>
            </a:extLst>
          </p:cNvPr>
          <p:cNvSpPr/>
          <p:nvPr/>
        </p:nvSpPr>
        <p:spPr>
          <a:xfrm>
            <a:off x="323341" y="5368738"/>
            <a:ext cx="2762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are true.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children are correct.</a:t>
            </a:r>
            <a:endParaRPr lang="en-GB" dirty="0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82A8BA6F-AE9C-4C9F-8E59-73A4EC547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34" y="2877679"/>
            <a:ext cx="602246" cy="586143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0317FC02-7783-4761-8064-D383426AB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90" y="2877679"/>
            <a:ext cx="602246" cy="586143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D48AF465-0515-4C06-9FB7-2E9B2458D9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28" y="2116528"/>
            <a:ext cx="602246" cy="586143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3E6521F9-F97F-4D56-9C6A-0E60FA74E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84" y="2116529"/>
            <a:ext cx="602246" cy="586143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D96A9A07-ADD7-4859-9C53-8BBA03DE1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76" y="4713911"/>
            <a:ext cx="602246" cy="586143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6BD133B2-4BF4-41C7-9BD4-2530FA49CD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85" y="4043349"/>
            <a:ext cx="670562" cy="670562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D69EFA2E-1F28-4E6A-A9A2-D73F17A44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78" y="4027013"/>
            <a:ext cx="920558" cy="89695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F16B770-01F7-44A3-9C6D-74915D0B3829}"/>
              </a:ext>
            </a:extLst>
          </p:cNvPr>
          <p:cNvSpPr/>
          <p:nvPr/>
        </p:nvSpPr>
        <p:spPr>
          <a:xfrm>
            <a:off x="323341" y="1300061"/>
            <a:ext cx="5712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 and Ollie have some coins in their pockets.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what they are saying true or false?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show how you know?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295177-D2B3-4B47-BCC1-F86CD7EEF9E7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3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323341" y="1417089"/>
            <a:ext cx="464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of these amounts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equals 75p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Tick the circles that do.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3B5C80-45C4-46BC-8B04-A008DC760183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4814A36-0B2F-4816-B8CA-04AE3EDE59C4}"/>
              </a:ext>
            </a:extLst>
          </p:cNvPr>
          <p:cNvSpPr/>
          <p:nvPr/>
        </p:nvSpPr>
        <p:spPr>
          <a:xfrm rot="5400000">
            <a:off x="6410952" y="3080250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3716245-8818-4066-A1CB-34720C72E005}"/>
              </a:ext>
            </a:extLst>
          </p:cNvPr>
          <p:cNvSpPr/>
          <p:nvPr/>
        </p:nvSpPr>
        <p:spPr>
          <a:xfrm rot="5400000">
            <a:off x="2014237" y="3071861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42DD0EC-0E74-435D-9DE4-7047447CA251}"/>
              </a:ext>
            </a:extLst>
          </p:cNvPr>
          <p:cNvSpPr/>
          <p:nvPr/>
        </p:nvSpPr>
        <p:spPr>
          <a:xfrm rot="5400000">
            <a:off x="4146410" y="3110464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AD04C23-9CAD-4649-9A2C-35C5D151D141}"/>
              </a:ext>
            </a:extLst>
          </p:cNvPr>
          <p:cNvSpPr/>
          <p:nvPr/>
        </p:nvSpPr>
        <p:spPr>
          <a:xfrm rot="5400000">
            <a:off x="-191582" y="3080250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A5F8E69-8BC4-4613-AD06-36CC0FE0C778}"/>
              </a:ext>
            </a:extLst>
          </p:cNvPr>
          <p:cNvSpPr/>
          <p:nvPr/>
        </p:nvSpPr>
        <p:spPr>
          <a:xfrm>
            <a:off x="1383113" y="4627318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FCA30CF-8E0D-4C3D-9C03-300509B08916}"/>
              </a:ext>
            </a:extLst>
          </p:cNvPr>
          <p:cNvSpPr/>
          <p:nvPr/>
        </p:nvSpPr>
        <p:spPr>
          <a:xfrm>
            <a:off x="8030233" y="4627316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B08DA67-5C8A-4FBC-8E0A-86CCD1DD2FF7}"/>
              </a:ext>
            </a:extLst>
          </p:cNvPr>
          <p:cNvSpPr/>
          <p:nvPr/>
        </p:nvSpPr>
        <p:spPr>
          <a:xfrm>
            <a:off x="5727394" y="4627317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AC1204C-7F1C-464E-8B1D-CE769C23D9C1}"/>
              </a:ext>
            </a:extLst>
          </p:cNvPr>
          <p:cNvSpPr/>
          <p:nvPr/>
        </p:nvSpPr>
        <p:spPr>
          <a:xfrm>
            <a:off x="3535114" y="4631317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26E6ACC6-8371-49E8-AC69-7B1BE0396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6" y="2724248"/>
            <a:ext cx="731711" cy="712949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E424508F-D2C9-449C-94D3-A7FA8F266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83" y="3849336"/>
            <a:ext cx="731711" cy="712949"/>
          </a:xfrm>
          <a:prstGeom prst="rect">
            <a:avLst/>
          </a:prstGeom>
        </p:spPr>
      </p:pic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780815FF-F604-4225-A51A-03A28B774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2" y="3580787"/>
            <a:ext cx="646332" cy="646332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EC21ACB4-7BFF-40E1-A520-956F118DA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41" y="3611030"/>
            <a:ext cx="646332" cy="646332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4B8A52F5-85B0-4697-908D-D6079E7DE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14" y="3568373"/>
            <a:ext cx="646332" cy="646332"/>
          </a:xfrm>
          <a:prstGeom prst="rect">
            <a:avLst/>
          </a:prstGeom>
        </p:spPr>
      </p:pic>
      <p:pic>
        <p:nvPicPr>
          <p:cNvPr id="59" name="Picture 58" descr="A picture containing plate&#10;&#10;Description automatically generated">
            <a:extLst>
              <a:ext uri="{FF2B5EF4-FFF2-40B4-BE49-F238E27FC236}">
                <a16:creationId xmlns:a16="http://schemas.microsoft.com/office/drawing/2014/main" id="{99F5E0C5-2369-4FC4-8516-6BB118BF1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62" y="4513810"/>
            <a:ext cx="425205" cy="42520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3A0806D-E124-4DEB-AAE6-05B3E8FCD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71" y="2743196"/>
            <a:ext cx="512065" cy="54406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09B6C7C-B049-4364-ACA9-D823B61D5E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8" y="3517152"/>
            <a:ext cx="512065" cy="54406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C99961D-DF26-4CE0-89F7-7A7586AE78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68" y="2821529"/>
            <a:ext cx="742190" cy="740666"/>
          </a:xfrm>
          <a:prstGeom prst="rect">
            <a:avLst/>
          </a:prstGeom>
        </p:spPr>
      </p:pic>
      <p:pic>
        <p:nvPicPr>
          <p:cNvPr id="63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9D53022B-8129-4A73-9479-9CEE2605B0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45" y="2734973"/>
            <a:ext cx="509850" cy="496218"/>
          </a:xfrm>
          <a:prstGeom prst="rect">
            <a:avLst/>
          </a:prstGeom>
        </p:spPr>
      </p:pic>
      <p:pic>
        <p:nvPicPr>
          <p:cNvPr id="64" name="Picture 63" descr="A close up of a sign&#10;&#10;Description automatically generated">
            <a:extLst>
              <a:ext uri="{FF2B5EF4-FFF2-40B4-BE49-F238E27FC236}">
                <a16:creationId xmlns:a16="http://schemas.microsoft.com/office/drawing/2014/main" id="{CED4D0B1-2DF6-4525-BA6A-FDFDF4FFD8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17" y="2917243"/>
            <a:ext cx="509850" cy="496218"/>
          </a:xfrm>
          <a:prstGeom prst="rect">
            <a:avLst/>
          </a:prstGeom>
        </p:spPr>
      </p:pic>
      <p:pic>
        <p:nvPicPr>
          <p:cNvPr id="65" name="Picture 64" descr="A close up of a sign&#10;&#10;Description automatically generated">
            <a:extLst>
              <a:ext uri="{FF2B5EF4-FFF2-40B4-BE49-F238E27FC236}">
                <a16:creationId xmlns:a16="http://schemas.microsoft.com/office/drawing/2014/main" id="{119A0518-82ED-4604-AA99-2BC9ACDDE2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76" y="3655844"/>
            <a:ext cx="509850" cy="496218"/>
          </a:xfrm>
          <a:prstGeom prst="rect">
            <a:avLst/>
          </a:prstGeom>
        </p:spPr>
      </p:pic>
      <p:pic>
        <p:nvPicPr>
          <p:cNvPr id="66" name="Picture 65" descr="A picture containing plate&#10;&#10;Description automatically generated">
            <a:extLst>
              <a:ext uri="{FF2B5EF4-FFF2-40B4-BE49-F238E27FC236}">
                <a16:creationId xmlns:a16="http://schemas.microsoft.com/office/drawing/2014/main" id="{688806F2-8295-44D4-A2F4-8566722CEF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25" y="3022924"/>
            <a:ext cx="425205" cy="425205"/>
          </a:xfrm>
          <a:prstGeom prst="rect">
            <a:avLst/>
          </a:prstGeom>
        </p:spPr>
      </p:pic>
      <p:pic>
        <p:nvPicPr>
          <p:cNvPr id="67" name="Picture 66" descr="A picture containing plate&#10;&#10;Description automatically generated">
            <a:extLst>
              <a:ext uri="{FF2B5EF4-FFF2-40B4-BE49-F238E27FC236}">
                <a16:creationId xmlns:a16="http://schemas.microsoft.com/office/drawing/2014/main" id="{E6E31AE5-8DCE-4478-835B-BA58408D7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13" y="2859730"/>
            <a:ext cx="425205" cy="425205"/>
          </a:xfrm>
          <a:prstGeom prst="rect">
            <a:avLst/>
          </a:prstGeom>
        </p:spPr>
      </p:pic>
      <p:pic>
        <p:nvPicPr>
          <p:cNvPr id="68" name="Picture 67" descr="A picture containing plate&#10;&#10;Description automatically generated">
            <a:extLst>
              <a:ext uri="{FF2B5EF4-FFF2-40B4-BE49-F238E27FC236}">
                <a16:creationId xmlns:a16="http://schemas.microsoft.com/office/drawing/2014/main" id="{E25B9C19-7384-4C9F-A615-FD81BDC27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64" y="4341293"/>
            <a:ext cx="425205" cy="425205"/>
          </a:xfrm>
          <a:prstGeom prst="rect">
            <a:avLst/>
          </a:prstGeom>
        </p:spPr>
      </p:pic>
      <p:pic>
        <p:nvPicPr>
          <p:cNvPr id="69" name="Picture 68" descr="A picture containing plate&#10;&#10;Description automatically generated">
            <a:extLst>
              <a:ext uri="{FF2B5EF4-FFF2-40B4-BE49-F238E27FC236}">
                <a16:creationId xmlns:a16="http://schemas.microsoft.com/office/drawing/2014/main" id="{9E427E5F-FAC7-4E35-94B0-A61C66F86E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7" y="4513810"/>
            <a:ext cx="425205" cy="4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2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C86840-2AE9-4DBA-AE25-144B9430C4DF}"/>
              </a:ext>
            </a:extLst>
          </p:cNvPr>
          <p:cNvSpPr/>
          <p:nvPr/>
        </p:nvSpPr>
        <p:spPr>
          <a:xfrm rot="5400000">
            <a:off x="6410952" y="3080250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EF2F32-ACC1-4649-BE11-E286F7B810F2}"/>
              </a:ext>
            </a:extLst>
          </p:cNvPr>
          <p:cNvSpPr/>
          <p:nvPr/>
        </p:nvSpPr>
        <p:spPr>
          <a:xfrm rot="5400000">
            <a:off x="2014237" y="3071861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2D6080-96D9-40F1-BD60-D25569F843C4}"/>
              </a:ext>
            </a:extLst>
          </p:cNvPr>
          <p:cNvSpPr/>
          <p:nvPr/>
        </p:nvSpPr>
        <p:spPr>
          <a:xfrm rot="5400000">
            <a:off x="4146410" y="3110464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335F19-100F-44DB-85EE-2D36FE1C387A}"/>
              </a:ext>
            </a:extLst>
          </p:cNvPr>
          <p:cNvSpPr/>
          <p:nvPr/>
        </p:nvSpPr>
        <p:spPr>
          <a:xfrm rot="5400000">
            <a:off x="-191582" y="3080250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2330C4-D096-4331-8D54-D0AF46EA73E1}"/>
              </a:ext>
            </a:extLst>
          </p:cNvPr>
          <p:cNvSpPr/>
          <p:nvPr/>
        </p:nvSpPr>
        <p:spPr>
          <a:xfrm>
            <a:off x="1383113" y="4627318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b="1">
                <a:solidFill>
                  <a:srgbClr val="FF0000"/>
                </a:solidFill>
              </a:rPr>
              <a:t>✓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843C3C-0DE5-4934-9A88-5F2744ACF51A}"/>
              </a:ext>
            </a:extLst>
          </p:cNvPr>
          <p:cNvSpPr/>
          <p:nvPr/>
        </p:nvSpPr>
        <p:spPr>
          <a:xfrm>
            <a:off x="8030233" y="4627316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b="1">
                <a:solidFill>
                  <a:srgbClr val="FF0000"/>
                </a:solidFill>
              </a:rPr>
              <a:t>✓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2831EE-5276-4E10-A4D9-9E4A7C6F91D2}"/>
              </a:ext>
            </a:extLst>
          </p:cNvPr>
          <p:cNvSpPr/>
          <p:nvPr/>
        </p:nvSpPr>
        <p:spPr>
          <a:xfrm>
            <a:off x="5727394" y="4627317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86588B-42B5-401B-8488-005677D6C768}"/>
              </a:ext>
            </a:extLst>
          </p:cNvPr>
          <p:cNvSpPr/>
          <p:nvPr/>
        </p:nvSpPr>
        <p:spPr>
          <a:xfrm>
            <a:off x="3535114" y="4631317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671DEBFC-8FAD-4D1F-B94E-2B4DD7491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6" y="2724248"/>
            <a:ext cx="731711" cy="712949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639EB367-1485-47A4-9465-E35F5A8E5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83" y="3849336"/>
            <a:ext cx="731711" cy="712949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79A15631-D62D-47D6-B736-F2EFD19E8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2" y="3580787"/>
            <a:ext cx="646332" cy="646332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86039AA9-8F09-46BE-B0AD-F35BD9CE3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41" y="3611030"/>
            <a:ext cx="646332" cy="646332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36EF67C5-C02A-4316-8C72-037A06F2B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714" y="3568373"/>
            <a:ext cx="646332" cy="646332"/>
          </a:xfrm>
          <a:prstGeom prst="rect">
            <a:avLst/>
          </a:prstGeom>
        </p:spPr>
      </p:pic>
      <p:pic>
        <p:nvPicPr>
          <p:cNvPr id="40" name="Picture 39" descr="A picture containing plate&#10;&#10;Description automatically generated">
            <a:extLst>
              <a:ext uri="{FF2B5EF4-FFF2-40B4-BE49-F238E27FC236}">
                <a16:creationId xmlns:a16="http://schemas.microsoft.com/office/drawing/2014/main" id="{2E749C78-09D3-4A3B-A490-BAB76BBE2B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62" y="4513810"/>
            <a:ext cx="425205" cy="4252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0C118FB-04D4-4FDC-94E9-C250E3D45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71" y="2743196"/>
            <a:ext cx="512065" cy="5440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2BD39A6-354D-4A0A-9311-8617B7F8B7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8" y="3517152"/>
            <a:ext cx="512065" cy="5440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1F6DC95-FC55-4C55-ABF9-225DEC56AF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68" y="2821529"/>
            <a:ext cx="742190" cy="740666"/>
          </a:xfrm>
          <a:prstGeom prst="rect">
            <a:avLst/>
          </a:prstGeom>
        </p:spPr>
      </p:pic>
      <p:pic>
        <p:nvPicPr>
          <p:cNvPr id="47" name="Picture 46" descr="A close up of a sign&#10;&#10;Description automatically generated">
            <a:extLst>
              <a:ext uri="{FF2B5EF4-FFF2-40B4-BE49-F238E27FC236}">
                <a16:creationId xmlns:a16="http://schemas.microsoft.com/office/drawing/2014/main" id="{F3A6F436-BA4E-4E05-8665-20317852E6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45" y="2734973"/>
            <a:ext cx="509850" cy="496218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DF4E2D75-D322-4F45-B9CD-F19FF9E887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17" y="2917243"/>
            <a:ext cx="509850" cy="496218"/>
          </a:xfrm>
          <a:prstGeom prst="rect">
            <a:avLst/>
          </a:prstGeom>
        </p:spPr>
      </p:pic>
      <p:pic>
        <p:nvPicPr>
          <p:cNvPr id="49" name="Picture 48" descr="A close up of a sign&#10;&#10;Description automatically generated">
            <a:extLst>
              <a:ext uri="{FF2B5EF4-FFF2-40B4-BE49-F238E27FC236}">
                <a16:creationId xmlns:a16="http://schemas.microsoft.com/office/drawing/2014/main" id="{52F69EC0-509F-4161-A214-7E627C6551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76" y="3655844"/>
            <a:ext cx="509850" cy="496218"/>
          </a:xfrm>
          <a:prstGeom prst="rect">
            <a:avLst/>
          </a:prstGeom>
        </p:spPr>
      </p:pic>
      <p:pic>
        <p:nvPicPr>
          <p:cNvPr id="50" name="Picture 49" descr="A picture containing plate&#10;&#10;Description automatically generated">
            <a:extLst>
              <a:ext uri="{FF2B5EF4-FFF2-40B4-BE49-F238E27FC236}">
                <a16:creationId xmlns:a16="http://schemas.microsoft.com/office/drawing/2014/main" id="{833B88AB-3DA7-4191-B1A9-CC68FE980F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25" y="3022924"/>
            <a:ext cx="425205" cy="425205"/>
          </a:xfrm>
          <a:prstGeom prst="rect">
            <a:avLst/>
          </a:prstGeom>
        </p:spPr>
      </p:pic>
      <p:pic>
        <p:nvPicPr>
          <p:cNvPr id="51" name="Picture 50" descr="A picture containing plate&#10;&#10;Description automatically generated">
            <a:extLst>
              <a:ext uri="{FF2B5EF4-FFF2-40B4-BE49-F238E27FC236}">
                <a16:creationId xmlns:a16="http://schemas.microsoft.com/office/drawing/2014/main" id="{BB119C3A-57AE-485C-B53D-755270CBD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13" y="2859730"/>
            <a:ext cx="425205" cy="425205"/>
          </a:xfrm>
          <a:prstGeom prst="rect">
            <a:avLst/>
          </a:prstGeom>
        </p:spPr>
      </p:pic>
      <p:pic>
        <p:nvPicPr>
          <p:cNvPr id="52" name="Picture 51" descr="A picture containing plate&#10;&#10;Description automatically generated">
            <a:extLst>
              <a:ext uri="{FF2B5EF4-FFF2-40B4-BE49-F238E27FC236}">
                <a16:creationId xmlns:a16="http://schemas.microsoft.com/office/drawing/2014/main" id="{2BE25E5B-BFA2-4B8B-9632-35464C2B7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64" y="4341293"/>
            <a:ext cx="425205" cy="425205"/>
          </a:xfrm>
          <a:prstGeom prst="rect">
            <a:avLst/>
          </a:prstGeom>
        </p:spPr>
      </p:pic>
      <p:pic>
        <p:nvPicPr>
          <p:cNvPr id="53" name="Picture 52" descr="A picture containing plate&#10;&#10;Description automatically generated">
            <a:extLst>
              <a:ext uri="{FF2B5EF4-FFF2-40B4-BE49-F238E27FC236}">
                <a16:creationId xmlns:a16="http://schemas.microsoft.com/office/drawing/2014/main" id="{5311B409-C6F4-4F7B-A154-4249AB779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7" y="4513810"/>
            <a:ext cx="425205" cy="4252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40DB7D6-EE0E-476F-BD67-22BF45B4DD61}"/>
              </a:ext>
            </a:extLst>
          </p:cNvPr>
          <p:cNvSpPr txBox="1"/>
          <p:nvPr/>
        </p:nvSpPr>
        <p:spPr>
          <a:xfrm>
            <a:off x="323341" y="1417089"/>
            <a:ext cx="464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of these amounts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equals 75p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Tick the circles that do.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E8C253-A2D9-486C-8617-CCC4678F70B4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6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323341" y="1383113"/>
            <a:ext cx="4866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of these amounts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does not equal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£1 and 41p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Tick the circles that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not equal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total.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7CFFA9-CBEA-4858-849D-9680759A5B0B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3B53F26-0F5B-42E0-8DDF-62C3A568CBD0}"/>
              </a:ext>
            </a:extLst>
          </p:cNvPr>
          <p:cNvSpPr/>
          <p:nvPr/>
        </p:nvSpPr>
        <p:spPr>
          <a:xfrm rot="5400000">
            <a:off x="6486453" y="3231252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323259-5165-4C51-A832-97781E939FA3}"/>
              </a:ext>
            </a:extLst>
          </p:cNvPr>
          <p:cNvSpPr/>
          <p:nvPr/>
        </p:nvSpPr>
        <p:spPr>
          <a:xfrm rot="5400000">
            <a:off x="2114905" y="3231252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9995446-91A4-4A9D-8310-8864A7B1AFD7}"/>
              </a:ext>
            </a:extLst>
          </p:cNvPr>
          <p:cNvSpPr/>
          <p:nvPr/>
        </p:nvSpPr>
        <p:spPr>
          <a:xfrm rot="5400000">
            <a:off x="4289023" y="3261466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4B07734-73D2-4E16-80EC-6935250DDFD7}"/>
              </a:ext>
            </a:extLst>
          </p:cNvPr>
          <p:cNvSpPr/>
          <p:nvPr/>
        </p:nvSpPr>
        <p:spPr>
          <a:xfrm rot="5400000">
            <a:off x="-141248" y="3231251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A0D7D0B-05E3-4B18-98F5-E3AF74432A06}"/>
              </a:ext>
            </a:extLst>
          </p:cNvPr>
          <p:cNvSpPr/>
          <p:nvPr/>
        </p:nvSpPr>
        <p:spPr>
          <a:xfrm>
            <a:off x="1433447" y="4778320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B91EBF-26E5-46E9-9185-DAD75AFFC197}"/>
              </a:ext>
            </a:extLst>
          </p:cNvPr>
          <p:cNvSpPr/>
          <p:nvPr/>
        </p:nvSpPr>
        <p:spPr>
          <a:xfrm>
            <a:off x="8105734" y="4778318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03303D6-0D22-415C-A344-A227F3E8EF77}"/>
              </a:ext>
            </a:extLst>
          </p:cNvPr>
          <p:cNvSpPr/>
          <p:nvPr/>
        </p:nvSpPr>
        <p:spPr>
          <a:xfrm>
            <a:off x="5870007" y="4778319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C2DCFEB-BB4A-44DD-BD2A-DD07890614AA}"/>
              </a:ext>
            </a:extLst>
          </p:cNvPr>
          <p:cNvSpPr/>
          <p:nvPr/>
        </p:nvSpPr>
        <p:spPr>
          <a:xfrm>
            <a:off x="3635782" y="4790708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53" name="Picture 52" descr="A close up of a sign&#10;&#10;Description automatically generated">
            <a:extLst>
              <a:ext uri="{FF2B5EF4-FFF2-40B4-BE49-F238E27FC236}">
                <a16:creationId xmlns:a16="http://schemas.microsoft.com/office/drawing/2014/main" id="{FBC240D2-2B5E-45F5-82FD-856562ACA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1" y="3619169"/>
            <a:ext cx="569977" cy="554737"/>
          </a:xfrm>
          <a:prstGeom prst="rect">
            <a:avLst/>
          </a:prstGeom>
        </p:spPr>
      </p:pic>
      <p:pic>
        <p:nvPicPr>
          <p:cNvPr id="54" name="Picture 53" descr="A close up of a sign&#10;&#10;Description automatically generated">
            <a:extLst>
              <a:ext uri="{FF2B5EF4-FFF2-40B4-BE49-F238E27FC236}">
                <a16:creationId xmlns:a16="http://schemas.microsoft.com/office/drawing/2014/main" id="{41A2F404-47B5-44A4-B26C-42815D79A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59" y="3743070"/>
            <a:ext cx="569977" cy="554737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3E7D6C99-ADAF-4305-970F-2E13EA76A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00" y="4663568"/>
            <a:ext cx="569977" cy="554737"/>
          </a:xfrm>
          <a:prstGeom prst="rect">
            <a:avLst/>
          </a:prstGeom>
        </p:spPr>
      </p:pic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BC05E1CC-6741-434F-88D6-84DC2BC02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9" y="3308804"/>
            <a:ext cx="569977" cy="554737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40E71A5F-9E7A-4928-9094-C8D4656E7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4" y="2899308"/>
            <a:ext cx="603505" cy="603505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4CB6F116-7E02-4C5E-816B-E711FA07F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93" y="2922727"/>
            <a:ext cx="603505" cy="6035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ECA2821-6102-42AF-BC49-A579F705C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3" y="4418257"/>
            <a:ext cx="512065" cy="54406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D834688-4DDF-463B-9405-4BA9BB3F1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09" y="3270058"/>
            <a:ext cx="512065" cy="54406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38D5CED-335E-4AD5-BDDA-1DB4C0DB7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34" y="4025772"/>
            <a:ext cx="512065" cy="544069"/>
          </a:xfrm>
          <a:prstGeom prst="rect">
            <a:avLst/>
          </a:prstGeom>
        </p:spPr>
      </p:pic>
      <p:pic>
        <p:nvPicPr>
          <p:cNvPr id="62" name="Picture 61" descr="A close up of a sign&#10;&#10;Description automatically generated">
            <a:extLst>
              <a:ext uri="{FF2B5EF4-FFF2-40B4-BE49-F238E27FC236}">
                <a16:creationId xmlns:a16="http://schemas.microsoft.com/office/drawing/2014/main" id="{C55EF6BA-DB68-4C71-8B16-31CE9055B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74" y="3677594"/>
            <a:ext cx="813627" cy="792765"/>
          </a:xfrm>
          <a:prstGeom prst="rect">
            <a:avLst/>
          </a:prstGeom>
        </p:spPr>
      </p:pic>
      <p:pic>
        <p:nvPicPr>
          <p:cNvPr id="63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45BE5230-06DC-4E6B-836D-D6360C6CD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82" y="2770625"/>
            <a:ext cx="813627" cy="792765"/>
          </a:xfrm>
          <a:prstGeom prst="rect">
            <a:avLst/>
          </a:prstGeom>
        </p:spPr>
      </p:pic>
      <p:pic>
        <p:nvPicPr>
          <p:cNvPr id="64" name="Picture 63" descr="A close up of a sign&#10;&#10;Description automatically generated">
            <a:extLst>
              <a:ext uri="{FF2B5EF4-FFF2-40B4-BE49-F238E27FC236}">
                <a16:creationId xmlns:a16="http://schemas.microsoft.com/office/drawing/2014/main" id="{E92CF675-E966-48A1-A7F5-B6569D093E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56" y="3677594"/>
            <a:ext cx="847630" cy="847630"/>
          </a:xfrm>
          <a:prstGeom prst="rect">
            <a:avLst/>
          </a:prstGeom>
        </p:spPr>
      </p:pic>
      <p:pic>
        <p:nvPicPr>
          <p:cNvPr id="65" name="Picture 64" descr="A close up of a sign&#10;&#10;Description automatically generated">
            <a:extLst>
              <a:ext uri="{FF2B5EF4-FFF2-40B4-BE49-F238E27FC236}">
                <a16:creationId xmlns:a16="http://schemas.microsoft.com/office/drawing/2014/main" id="{58801631-C9E5-4D7B-906F-79FAC41A4E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36" y="2754631"/>
            <a:ext cx="847630" cy="847630"/>
          </a:xfrm>
          <a:prstGeom prst="rect">
            <a:avLst/>
          </a:prstGeom>
        </p:spPr>
      </p:pic>
      <p:pic>
        <p:nvPicPr>
          <p:cNvPr id="66" name="Picture 65" descr="A close up of a sign&#10;&#10;Description automatically generated">
            <a:extLst>
              <a:ext uri="{FF2B5EF4-FFF2-40B4-BE49-F238E27FC236}">
                <a16:creationId xmlns:a16="http://schemas.microsoft.com/office/drawing/2014/main" id="{B856D489-57D3-44F2-A1E2-A443B6730F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84" y="4644544"/>
            <a:ext cx="670562" cy="670562"/>
          </a:xfrm>
          <a:prstGeom prst="rect">
            <a:avLst/>
          </a:prstGeom>
        </p:spPr>
      </p:pic>
      <p:pic>
        <p:nvPicPr>
          <p:cNvPr id="67" name="Picture 66" descr="A close up of a sign&#10;&#10;Description automatically generated">
            <a:extLst>
              <a:ext uri="{FF2B5EF4-FFF2-40B4-BE49-F238E27FC236}">
                <a16:creationId xmlns:a16="http://schemas.microsoft.com/office/drawing/2014/main" id="{016EC102-DE30-4A07-B288-59DA67361C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46" y="3563390"/>
            <a:ext cx="670562" cy="67056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96F85CD6-C552-4719-938A-1781045D79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1" y="3677594"/>
            <a:ext cx="742190" cy="74066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44D9DBA-3BDD-491D-AE0E-7B97AFA4C9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0" y="4426099"/>
            <a:ext cx="742190" cy="7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1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C86840-2AE9-4DBA-AE25-144B9430C4DF}"/>
              </a:ext>
            </a:extLst>
          </p:cNvPr>
          <p:cNvSpPr/>
          <p:nvPr/>
        </p:nvSpPr>
        <p:spPr>
          <a:xfrm rot="5400000">
            <a:off x="6486453" y="3231252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EF2F32-ACC1-4649-BE11-E286F7B810F2}"/>
              </a:ext>
            </a:extLst>
          </p:cNvPr>
          <p:cNvSpPr/>
          <p:nvPr/>
        </p:nvSpPr>
        <p:spPr>
          <a:xfrm rot="5400000">
            <a:off x="2114905" y="3231252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2D6080-96D9-40F1-BD60-D25569F843C4}"/>
              </a:ext>
            </a:extLst>
          </p:cNvPr>
          <p:cNvSpPr/>
          <p:nvPr/>
        </p:nvSpPr>
        <p:spPr>
          <a:xfrm rot="5400000">
            <a:off x="4289023" y="3261466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335F19-100F-44DB-85EE-2D36FE1C387A}"/>
              </a:ext>
            </a:extLst>
          </p:cNvPr>
          <p:cNvSpPr/>
          <p:nvPr/>
        </p:nvSpPr>
        <p:spPr>
          <a:xfrm rot="5400000">
            <a:off x="-141248" y="3231251"/>
            <a:ext cx="2862469" cy="17103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2330C4-D096-4331-8D54-D0AF46EA73E1}"/>
              </a:ext>
            </a:extLst>
          </p:cNvPr>
          <p:cNvSpPr/>
          <p:nvPr/>
        </p:nvSpPr>
        <p:spPr>
          <a:xfrm>
            <a:off x="1433447" y="4778320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843C3C-0DE5-4934-9A88-5F2744ACF51A}"/>
              </a:ext>
            </a:extLst>
          </p:cNvPr>
          <p:cNvSpPr/>
          <p:nvPr/>
        </p:nvSpPr>
        <p:spPr>
          <a:xfrm>
            <a:off x="8105734" y="4778318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2831EE-5276-4E10-A4D9-9E4A7C6F91D2}"/>
              </a:ext>
            </a:extLst>
          </p:cNvPr>
          <p:cNvSpPr/>
          <p:nvPr/>
        </p:nvSpPr>
        <p:spPr>
          <a:xfrm>
            <a:off x="5870007" y="4778319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b="1">
                <a:solidFill>
                  <a:srgbClr val="FF0000"/>
                </a:solidFill>
              </a:rPr>
              <a:t>✓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86588B-42B5-401B-8488-005677D6C768}"/>
              </a:ext>
            </a:extLst>
          </p:cNvPr>
          <p:cNvSpPr/>
          <p:nvPr/>
        </p:nvSpPr>
        <p:spPr>
          <a:xfrm>
            <a:off x="3635782" y="4790708"/>
            <a:ext cx="587194" cy="58482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b="1">
                <a:solidFill>
                  <a:srgbClr val="FF0000"/>
                </a:solidFill>
              </a:rPr>
              <a:t>✓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25671A72-4A88-4E8F-829F-EC2F4CE79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1" y="3619169"/>
            <a:ext cx="569977" cy="554737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EA629A83-335F-41BA-8309-5073B5057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59" y="3743070"/>
            <a:ext cx="569977" cy="554737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B1756F25-DE63-490F-8628-8D08D8859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00" y="4663568"/>
            <a:ext cx="569977" cy="554737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8E385087-B8F7-485C-86DB-B85627589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9" y="3308804"/>
            <a:ext cx="569977" cy="554737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692CDBDE-0818-4B18-BAD9-C89CD47D3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34" y="2899308"/>
            <a:ext cx="603505" cy="603505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860BA313-E44F-40D0-9BB8-6312B6F4C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93" y="2922727"/>
            <a:ext cx="603505" cy="6035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7DBD13-F9B3-4736-83D2-61EE9C66B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3" y="4418257"/>
            <a:ext cx="512065" cy="5440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DB8EB0D-1B9C-4766-BA55-0242D3F82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09" y="3270058"/>
            <a:ext cx="512065" cy="5440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8382CDC-5584-47F1-B9BD-B24CB76A6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34" y="4025772"/>
            <a:ext cx="512065" cy="544069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DD8ED84F-6AD0-42D4-98BA-7439706484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74" y="3677594"/>
            <a:ext cx="813627" cy="792765"/>
          </a:xfrm>
          <a:prstGeom prst="rect">
            <a:avLst/>
          </a:prstGeom>
        </p:spPr>
      </p:pic>
      <p:pic>
        <p:nvPicPr>
          <p:cNvPr id="44" name="Picture 43" descr="A close up of a sign&#10;&#10;Description automatically generated">
            <a:extLst>
              <a:ext uri="{FF2B5EF4-FFF2-40B4-BE49-F238E27FC236}">
                <a16:creationId xmlns:a16="http://schemas.microsoft.com/office/drawing/2014/main" id="{71CB6B59-61E3-45D4-9B97-BC7C7AECB2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82" y="2770625"/>
            <a:ext cx="813627" cy="792765"/>
          </a:xfrm>
          <a:prstGeom prst="rect">
            <a:avLst/>
          </a:prstGeom>
        </p:spPr>
      </p:pic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9ED18F3F-D0FF-4805-B9F8-60430BB897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56" y="3677594"/>
            <a:ext cx="847630" cy="847630"/>
          </a:xfrm>
          <a:prstGeom prst="rect">
            <a:avLst/>
          </a:prstGeom>
        </p:spPr>
      </p:pic>
      <p:pic>
        <p:nvPicPr>
          <p:cNvPr id="46" name="Picture 45" descr="A close up of a sign&#10;&#10;Description automatically generated">
            <a:extLst>
              <a:ext uri="{FF2B5EF4-FFF2-40B4-BE49-F238E27FC236}">
                <a16:creationId xmlns:a16="http://schemas.microsoft.com/office/drawing/2014/main" id="{125582BA-C602-44CF-9140-6DBC0326DB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36" y="2754631"/>
            <a:ext cx="847630" cy="84763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86F97C30-D9F1-40C5-BBEA-4BBC46D0A8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84" y="4644544"/>
            <a:ext cx="670562" cy="670562"/>
          </a:xfrm>
          <a:prstGeom prst="rect">
            <a:avLst/>
          </a:prstGeom>
        </p:spPr>
      </p:pic>
      <p:pic>
        <p:nvPicPr>
          <p:cNvPr id="49" name="Picture 48" descr="A close up of a sign&#10;&#10;Description automatically generated">
            <a:extLst>
              <a:ext uri="{FF2B5EF4-FFF2-40B4-BE49-F238E27FC236}">
                <a16:creationId xmlns:a16="http://schemas.microsoft.com/office/drawing/2014/main" id="{9EFB8C4C-B839-4D3E-B040-F123CD6E26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46" y="3563390"/>
            <a:ext cx="670562" cy="67056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DF29F87-BE18-46D9-9FD8-1FA5728C4B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1" y="3677594"/>
            <a:ext cx="742190" cy="7406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7B5ECE1-37A7-4CE4-98E4-6CF212268D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20" y="4426099"/>
            <a:ext cx="742190" cy="74066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57FC629-9633-47B0-8D1B-67513726A01E}"/>
              </a:ext>
            </a:extLst>
          </p:cNvPr>
          <p:cNvSpPr txBox="1"/>
          <p:nvPr/>
        </p:nvSpPr>
        <p:spPr>
          <a:xfrm>
            <a:off x="323341" y="1383113"/>
            <a:ext cx="4866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of these amounts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does not equal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£1 and 41p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Tick the circles that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not equal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total.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A163D-7EAE-4084-B45C-E4D3EEAC879D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4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262E39-839C-4CEC-BF14-0A9F2CC1C934}"/>
              </a:ext>
            </a:extLst>
          </p:cNvPr>
          <p:cNvSpPr txBox="1"/>
          <p:nvPr/>
        </p:nvSpPr>
        <p:spPr>
          <a:xfrm>
            <a:off x="323341" y="1355394"/>
            <a:ext cx="7402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have used coins to make these money sacks have a total of 68p.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there is an odd one out.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your thinking?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34081F-6380-4F9C-A3D2-C6DB9F894CA9}"/>
              </a:ext>
            </a:extLst>
          </p:cNvPr>
          <p:cNvGrpSpPr/>
          <p:nvPr/>
        </p:nvGrpSpPr>
        <p:grpSpPr>
          <a:xfrm>
            <a:off x="34322" y="3440762"/>
            <a:ext cx="2346743" cy="2846076"/>
            <a:chOff x="83928" y="3776472"/>
            <a:chExt cx="2346743" cy="27012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0979DD-F81B-4161-B698-23EA8B5D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28" y="3776472"/>
              <a:ext cx="2346743" cy="270127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432AFFE-98DA-45DF-9F68-55DA58CE54CA}"/>
                </a:ext>
              </a:extLst>
            </p:cNvPr>
            <p:cNvSpPr txBox="1"/>
            <p:nvPr/>
          </p:nvSpPr>
          <p:spPr>
            <a:xfrm>
              <a:off x="654360" y="4328194"/>
              <a:ext cx="1166015" cy="148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2p 1p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924942-FE84-47B4-8D4E-BE3B0F725549}"/>
              </a:ext>
            </a:extLst>
          </p:cNvPr>
          <p:cNvGrpSpPr/>
          <p:nvPr/>
        </p:nvGrpSpPr>
        <p:grpSpPr>
          <a:xfrm>
            <a:off x="4476820" y="3466678"/>
            <a:ext cx="2346743" cy="2842256"/>
            <a:chOff x="83928" y="3776472"/>
            <a:chExt cx="2346743" cy="2701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BADB7A-271E-4A86-A607-63D40C31F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28" y="3776472"/>
              <a:ext cx="2346743" cy="27012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CB3D03-0AA2-4B84-B9B8-6F6B5A1BBF2D}"/>
                </a:ext>
              </a:extLst>
            </p:cNvPr>
            <p:cNvSpPr txBox="1"/>
            <p:nvPr/>
          </p:nvSpPr>
          <p:spPr>
            <a:xfrm>
              <a:off x="702339" y="4243846"/>
              <a:ext cx="1166015" cy="184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5p  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7EC2F76-DA17-4C30-907C-259BBA1EA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935" y="3466678"/>
            <a:ext cx="2346743" cy="28201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B1AF07-EC75-4F6D-AB3C-4A43AAAC5EBB}"/>
              </a:ext>
            </a:extLst>
          </p:cNvPr>
          <p:cNvGrpSpPr/>
          <p:nvPr/>
        </p:nvGrpSpPr>
        <p:grpSpPr>
          <a:xfrm>
            <a:off x="2225257" y="3464118"/>
            <a:ext cx="2346743" cy="2820160"/>
            <a:chOff x="83928" y="3776472"/>
            <a:chExt cx="2346743" cy="27012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E949E6-1436-45FB-9CF8-A3167C6D6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28" y="3776472"/>
              <a:ext cx="2346743" cy="270127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02A701-A646-4E1A-BC1E-D54790E7DEE4}"/>
                </a:ext>
              </a:extLst>
            </p:cNvPr>
            <p:cNvSpPr txBox="1"/>
            <p:nvPr/>
          </p:nvSpPr>
          <p:spPr>
            <a:xfrm>
              <a:off x="653641" y="4157614"/>
              <a:ext cx="1166015" cy="16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2p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2p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27709C-3414-4DB1-9326-6E83B903E6B6}"/>
              </a:ext>
            </a:extLst>
          </p:cNvPr>
          <p:cNvSpPr txBox="1"/>
          <p:nvPr/>
        </p:nvSpPr>
        <p:spPr>
          <a:xfrm>
            <a:off x="7346794" y="3876484"/>
            <a:ext cx="11660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50p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5p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5p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2p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1p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1p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1p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1p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DD475F-5F5C-4CC1-ABC3-8E3302174434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2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534081F-6380-4F9C-A3D2-C6DB9F894CA9}"/>
              </a:ext>
            </a:extLst>
          </p:cNvPr>
          <p:cNvGrpSpPr/>
          <p:nvPr/>
        </p:nvGrpSpPr>
        <p:grpSpPr>
          <a:xfrm>
            <a:off x="34322" y="3440762"/>
            <a:ext cx="2346743" cy="2846076"/>
            <a:chOff x="83928" y="3776472"/>
            <a:chExt cx="2346743" cy="27012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0979DD-F81B-4161-B698-23EA8B5D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28" y="3776472"/>
              <a:ext cx="2346743" cy="270127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432AFFE-98DA-45DF-9F68-55DA58CE54CA}"/>
                </a:ext>
              </a:extLst>
            </p:cNvPr>
            <p:cNvSpPr txBox="1"/>
            <p:nvPr/>
          </p:nvSpPr>
          <p:spPr>
            <a:xfrm>
              <a:off x="654360" y="4328194"/>
              <a:ext cx="1166015" cy="148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2p 1p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E924942-FE84-47B4-8D4E-BE3B0F725549}"/>
              </a:ext>
            </a:extLst>
          </p:cNvPr>
          <p:cNvGrpSpPr/>
          <p:nvPr/>
        </p:nvGrpSpPr>
        <p:grpSpPr>
          <a:xfrm>
            <a:off x="4476820" y="3466678"/>
            <a:ext cx="2346743" cy="2842256"/>
            <a:chOff x="83928" y="3776472"/>
            <a:chExt cx="2346743" cy="2701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BADB7A-271E-4A86-A607-63D40C31F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28" y="3776472"/>
              <a:ext cx="2346743" cy="270127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CB3D03-0AA2-4B84-B9B8-6F6B5A1BBF2D}"/>
                </a:ext>
              </a:extLst>
            </p:cNvPr>
            <p:cNvSpPr txBox="1"/>
            <p:nvPr/>
          </p:nvSpPr>
          <p:spPr>
            <a:xfrm>
              <a:off x="702339" y="4243846"/>
              <a:ext cx="1166015" cy="184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5p  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5p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3p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7EC2F76-DA17-4C30-907C-259BBA1EA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935" y="3466678"/>
            <a:ext cx="2346743" cy="28201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B1AF07-EC75-4F6D-AB3C-4A43AAAC5EBB}"/>
              </a:ext>
            </a:extLst>
          </p:cNvPr>
          <p:cNvGrpSpPr/>
          <p:nvPr/>
        </p:nvGrpSpPr>
        <p:grpSpPr>
          <a:xfrm>
            <a:off x="2225257" y="3464118"/>
            <a:ext cx="2346743" cy="2820160"/>
            <a:chOff x="83928" y="3776472"/>
            <a:chExt cx="2346743" cy="27012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E949E6-1436-45FB-9CF8-A3167C6D6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28" y="3776472"/>
              <a:ext cx="2346743" cy="270127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02A701-A646-4E1A-BC1E-D54790E7DEE4}"/>
                </a:ext>
              </a:extLst>
            </p:cNvPr>
            <p:cNvSpPr txBox="1"/>
            <p:nvPr/>
          </p:nvSpPr>
          <p:spPr>
            <a:xfrm>
              <a:off x="653641" y="4157614"/>
              <a:ext cx="1166015" cy="16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20p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2p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2p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2p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27709C-3414-4DB1-9326-6E83B903E6B6}"/>
              </a:ext>
            </a:extLst>
          </p:cNvPr>
          <p:cNvSpPr txBox="1"/>
          <p:nvPr/>
        </p:nvSpPr>
        <p:spPr>
          <a:xfrm>
            <a:off x="7346794" y="3876484"/>
            <a:ext cx="11660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50p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5p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5p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2p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2p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1p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1p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1p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1p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83CE53-E882-49BE-AFE0-9868FC2216E2}"/>
              </a:ext>
            </a:extLst>
          </p:cNvPr>
          <p:cNvSpPr/>
          <p:nvPr/>
        </p:nvSpPr>
        <p:spPr>
          <a:xfrm>
            <a:off x="323341" y="2527138"/>
            <a:ext cx="4914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money sack is the odd one out.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rest are made up of real coins. 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 a 3p coin.</a:t>
            </a:r>
            <a:endParaRPr lang="en-GB" dirty="0"/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525655A9-2688-4986-85E4-0C417757C959}"/>
              </a:ext>
            </a:extLst>
          </p:cNvPr>
          <p:cNvSpPr/>
          <p:nvPr/>
        </p:nvSpPr>
        <p:spPr>
          <a:xfrm rot="18325451">
            <a:off x="4927268" y="2333115"/>
            <a:ext cx="442045" cy="1903703"/>
          </a:xfrm>
          <a:prstGeom prst="curvedLeftArrow">
            <a:avLst>
              <a:gd name="adj1" fmla="val 25000"/>
              <a:gd name="adj2" fmla="val 50000"/>
              <a:gd name="adj3" fmla="val 330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1E3A35-1A5F-433E-B740-820B466FF282}"/>
              </a:ext>
            </a:extLst>
          </p:cNvPr>
          <p:cNvSpPr txBox="1"/>
          <p:nvPr/>
        </p:nvSpPr>
        <p:spPr>
          <a:xfrm>
            <a:off x="323341" y="1355394"/>
            <a:ext cx="7402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have used coins to make these money sacks have a total of 68p.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there is an odd one out.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explain your thinking?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9B4EFC-34C9-4D17-BBF9-19ABDE41FD7B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8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C37BE5-7DC9-4A94-9A4E-FA0CF124B812}"/>
              </a:ext>
            </a:extLst>
          </p:cNvPr>
          <p:cNvGrpSpPr/>
          <p:nvPr/>
        </p:nvGrpSpPr>
        <p:grpSpPr>
          <a:xfrm>
            <a:off x="563277" y="1686535"/>
            <a:ext cx="7499686" cy="4645152"/>
            <a:chOff x="210312" y="1679454"/>
            <a:chExt cx="7499686" cy="46451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2707E9-CEE4-4CF3-8F31-82765862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312" y="1679454"/>
              <a:ext cx="5038344" cy="4645152"/>
            </a:xfrm>
            <a:prstGeom prst="rect">
              <a:avLst/>
            </a:prstGeom>
          </p:spPr>
        </p:pic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C9354E4-5A5A-4B65-B4E6-90D76977FF92}"/>
                </a:ext>
              </a:extLst>
            </p:cNvPr>
            <p:cNvSpPr/>
            <p:nvPr/>
          </p:nvSpPr>
          <p:spPr>
            <a:xfrm>
              <a:off x="4242816" y="2249424"/>
              <a:ext cx="1207008" cy="1517904"/>
            </a:xfrm>
            <a:custGeom>
              <a:avLst/>
              <a:gdLst>
                <a:gd name="connsiteX0" fmla="*/ 0 w 1207008"/>
                <a:gd name="connsiteY0" fmla="*/ 0 h 1517904"/>
                <a:gd name="connsiteX1" fmla="*/ 1207008 w 1207008"/>
                <a:gd name="connsiteY1" fmla="*/ 1517904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008" h="1517904">
                  <a:moveTo>
                    <a:pt x="0" y="0"/>
                  </a:moveTo>
                  <a:lnTo>
                    <a:pt x="1207008" y="1517904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1A3E0075-88A2-4303-A8CC-2CC007951651}"/>
                </a:ext>
              </a:extLst>
            </p:cNvPr>
            <p:cNvSpPr/>
            <p:nvPr/>
          </p:nvSpPr>
          <p:spPr>
            <a:xfrm rot="1332304">
              <a:off x="5135763" y="3679250"/>
              <a:ext cx="2574235" cy="944217"/>
            </a:xfrm>
            <a:prstGeom prst="homeP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£23 and 45p  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323341" y="1286425"/>
            <a:ext cx="424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the money on the money sack to match the label?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D4C97-420C-4EE9-B84B-AF77A481AC84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3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F5EE9FA-A8DF-4A38-97A2-6EC69A802749}"/>
              </a:ext>
            </a:extLst>
          </p:cNvPr>
          <p:cNvGrpSpPr/>
          <p:nvPr/>
        </p:nvGrpSpPr>
        <p:grpSpPr>
          <a:xfrm>
            <a:off x="563277" y="1686535"/>
            <a:ext cx="7499686" cy="4645152"/>
            <a:chOff x="210312" y="1679454"/>
            <a:chExt cx="7499686" cy="464515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5AF2FD-FD7D-42DF-9CE5-2556E2C27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312" y="1679454"/>
              <a:ext cx="5038344" cy="4645152"/>
            </a:xfrm>
            <a:prstGeom prst="rect">
              <a:avLst/>
            </a:pr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A754DF5-534B-4D79-B974-7012FBD97DEC}"/>
                </a:ext>
              </a:extLst>
            </p:cNvPr>
            <p:cNvSpPr/>
            <p:nvPr/>
          </p:nvSpPr>
          <p:spPr>
            <a:xfrm>
              <a:off x="4242816" y="2249424"/>
              <a:ext cx="1207008" cy="1517904"/>
            </a:xfrm>
            <a:custGeom>
              <a:avLst/>
              <a:gdLst>
                <a:gd name="connsiteX0" fmla="*/ 0 w 1207008"/>
                <a:gd name="connsiteY0" fmla="*/ 0 h 1517904"/>
                <a:gd name="connsiteX1" fmla="*/ 1207008 w 1207008"/>
                <a:gd name="connsiteY1" fmla="*/ 1517904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008" h="1517904">
                  <a:moveTo>
                    <a:pt x="0" y="0"/>
                  </a:moveTo>
                  <a:lnTo>
                    <a:pt x="1207008" y="1517904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8735D2F3-BDFE-4A05-8349-ED1985C9F2CE}"/>
                </a:ext>
              </a:extLst>
            </p:cNvPr>
            <p:cNvSpPr/>
            <p:nvPr/>
          </p:nvSpPr>
          <p:spPr>
            <a:xfrm rot="1332304">
              <a:off x="5135763" y="3679250"/>
              <a:ext cx="2574235" cy="944217"/>
            </a:xfrm>
            <a:prstGeom prst="homeP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£23 and 45p  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04B5B1C-CA95-40F3-921A-870170AA5C4D}"/>
              </a:ext>
            </a:extLst>
          </p:cNvPr>
          <p:cNvSpPr/>
          <p:nvPr/>
        </p:nvSpPr>
        <p:spPr>
          <a:xfrm>
            <a:off x="5148712" y="1070522"/>
            <a:ext cx="3605566" cy="1232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one way of finding the answer, but there are others.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other ways can you discover?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350037-96BA-48C5-9A1E-B5E51B42D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67" y="4444443"/>
            <a:ext cx="742190" cy="7406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BAA01-9DF6-4835-BF2A-A5D7E3219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90" y="4425332"/>
            <a:ext cx="742190" cy="7406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A28A08-E01F-4D12-BAC4-C737D0BBEE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09" y="5149640"/>
            <a:ext cx="512065" cy="544069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9D9ECC76-C8BF-4BD3-B0BC-6AA275612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55" y="4513934"/>
            <a:ext cx="618213" cy="601683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9F54BE0E-6D85-4B2B-80E7-6AEE2F2CA6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60" y="5052011"/>
            <a:ext cx="618213" cy="601683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32775225-0E3B-4103-9227-AB08739A4B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37" y="3625414"/>
            <a:ext cx="583264" cy="583264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9B0A736-5F9B-46ED-AEEB-5A48A5BE94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21" y="2466806"/>
            <a:ext cx="807722" cy="807722"/>
          </a:xfrm>
          <a:prstGeom prst="rect">
            <a:avLst/>
          </a:prstGeom>
        </p:spPr>
      </p:pic>
      <p:pic>
        <p:nvPicPr>
          <p:cNvPr id="30" name="Picture 2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1598325-BD35-43C6-AF78-1CB81EADE4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96" y="2432831"/>
            <a:ext cx="1305951" cy="698869"/>
          </a:xfrm>
          <a:prstGeom prst="rect">
            <a:avLst/>
          </a:prstGeom>
        </p:spPr>
      </p:pic>
      <p:pic>
        <p:nvPicPr>
          <p:cNvPr id="32" name="Picture 3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5C6AF78-DB71-4FF2-840F-0A200C408C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95" y="3376866"/>
            <a:ext cx="1305951" cy="6988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036392C-4059-4E50-BE1E-DE873FB9095F}"/>
              </a:ext>
            </a:extLst>
          </p:cNvPr>
          <p:cNvSpPr txBox="1"/>
          <p:nvPr/>
        </p:nvSpPr>
        <p:spPr>
          <a:xfrm>
            <a:off x="323341" y="1286425"/>
            <a:ext cx="424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the money on the money sack to match the label?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F2D945-C8CD-4375-8F25-B87516D3F2CC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4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C37BE5-7DC9-4A94-9A4E-FA0CF124B812}"/>
              </a:ext>
            </a:extLst>
          </p:cNvPr>
          <p:cNvGrpSpPr/>
          <p:nvPr/>
        </p:nvGrpSpPr>
        <p:grpSpPr>
          <a:xfrm>
            <a:off x="1074378" y="1683567"/>
            <a:ext cx="7499686" cy="4645152"/>
            <a:chOff x="210312" y="1679454"/>
            <a:chExt cx="7499686" cy="46451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2707E9-CEE4-4CF3-8F31-82765862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312" y="1679454"/>
              <a:ext cx="5038344" cy="4645152"/>
            </a:xfrm>
            <a:prstGeom prst="rect">
              <a:avLst/>
            </a:prstGeom>
          </p:spPr>
        </p:pic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C9354E4-5A5A-4B65-B4E6-90D76977FF92}"/>
                </a:ext>
              </a:extLst>
            </p:cNvPr>
            <p:cNvSpPr/>
            <p:nvPr/>
          </p:nvSpPr>
          <p:spPr>
            <a:xfrm>
              <a:off x="4242816" y="2249424"/>
              <a:ext cx="1207008" cy="1517904"/>
            </a:xfrm>
            <a:custGeom>
              <a:avLst/>
              <a:gdLst>
                <a:gd name="connsiteX0" fmla="*/ 0 w 1207008"/>
                <a:gd name="connsiteY0" fmla="*/ 0 h 1517904"/>
                <a:gd name="connsiteX1" fmla="*/ 1207008 w 1207008"/>
                <a:gd name="connsiteY1" fmla="*/ 1517904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008" h="1517904">
                  <a:moveTo>
                    <a:pt x="0" y="0"/>
                  </a:moveTo>
                  <a:lnTo>
                    <a:pt x="1207008" y="1517904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1A3E0075-88A2-4303-A8CC-2CC007951651}"/>
                </a:ext>
              </a:extLst>
            </p:cNvPr>
            <p:cNvSpPr/>
            <p:nvPr/>
          </p:nvSpPr>
          <p:spPr>
            <a:xfrm rot="1332304">
              <a:off x="5135763" y="3679250"/>
              <a:ext cx="2574235" cy="944217"/>
            </a:xfrm>
            <a:prstGeom prst="homeP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£19 and 71p  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323341" y="1283457"/>
            <a:ext cx="424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the money on the money sack to match the label?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649E5-C9A9-4874-8EC2-BF7A741429DA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8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B9E8EB-04D8-422A-90C2-7A4A539C82D8}"/>
              </a:ext>
            </a:extLst>
          </p:cNvPr>
          <p:cNvSpPr txBox="1"/>
          <p:nvPr/>
        </p:nvSpPr>
        <p:spPr>
          <a:xfrm>
            <a:off x="323342" y="1551634"/>
            <a:ext cx="83508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answer is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£41 and 26p.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of these is the question? Why?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all could be.  They are all different ways of making £41 and 26p.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09C29-CAFB-42F6-ADE7-364EA22CBCA7}"/>
              </a:ext>
            </a:extLst>
          </p:cNvPr>
          <p:cNvSpPr txBox="1"/>
          <p:nvPr/>
        </p:nvSpPr>
        <p:spPr>
          <a:xfrm>
            <a:off x="323342" y="962676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02E06-963A-41C4-B869-9916ED3FE702}"/>
              </a:ext>
            </a:extLst>
          </p:cNvPr>
          <p:cNvSpPr txBox="1"/>
          <p:nvPr/>
        </p:nvSpPr>
        <p:spPr>
          <a:xfrm>
            <a:off x="323342" y="3781517"/>
            <a:ext cx="841798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£20  +  £10  +  £10  +  £1  +  10p  +  10p  +  5p  +  1p = ?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6B930-9BB2-4F7D-A31C-6FFFEF29CDD1}"/>
              </a:ext>
            </a:extLst>
          </p:cNvPr>
          <p:cNvSpPr txBox="1"/>
          <p:nvPr/>
        </p:nvSpPr>
        <p:spPr>
          <a:xfrm>
            <a:off x="323342" y="4703096"/>
            <a:ext cx="841798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£10 + £10 + £10 + £10 + £1 + 10p  + 10p  +  5p  +  1p = ?</a:t>
            </a:r>
            <a:endParaRPr lang="en-GB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4CAB0E-A438-47DD-87E2-69CA56FF3F21}"/>
              </a:ext>
            </a:extLst>
          </p:cNvPr>
          <p:cNvSpPr txBox="1"/>
          <p:nvPr/>
        </p:nvSpPr>
        <p:spPr>
          <a:xfrm>
            <a:off x="323342" y="5624675"/>
            <a:ext cx="841798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£20  +  £10  +  £10 +  £1  +  20p  +  2p  +  2p  +  2p = 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5474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5669DF7-9310-4723-8B5A-6B59D181FF08}"/>
              </a:ext>
            </a:extLst>
          </p:cNvPr>
          <p:cNvGrpSpPr/>
          <p:nvPr/>
        </p:nvGrpSpPr>
        <p:grpSpPr>
          <a:xfrm>
            <a:off x="1065989" y="1683567"/>
            <a:ext cx="7499686" cy="4645152"/>
            <a:chOff x="210312" y="1679454"/>
            <a:chExt cx="7499686" cy="464515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2FF8C5-484E-48E5-8EDD-744FFCE79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312" y="1679454"/>
              <a:ext cx="5038344" cy="4645152"/>
            </a:xfrm>
            <a:prstGeom prst="rect">
              <a:avLst/>
            </a:pr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164B8E9-21DF-41C3-916C-4653466B9D49}"/>
                </a:ext>
              </a:extLst>
            </p:cNvPr>
            <p:cNvSpPr/>
            <p:nvPr/>
          </p:nvSpPr>
          <p:spPr>
            <a:xfrm>
              <a:off x="4242816" y="2249424"/>
              <a:ext cx="1207008" cy="1517904"/>
            </a:xfrm>
            <a:custGeom>
              <a:avLst/>
              <a:gdLst>
                <a:gd name="connsiteX0" fmla="*/ 0 w 1207008"/>
                <a:gd name="connsiteY0" fmla="*/ 0 h 1517904"/>
                <a:gd name="connsiteX1" fmla="*/ 1207008 w 1207008"/>
                <a:gd name="connsiteY1" fmla="*/ 1517904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008" h="1517904">
                  <a:moveTo>
                    <a:pt x="0" y="0"/>
                  </a:moveTo>
                  <a:lnTo>
                    <a:pt x="1207008" y="1517904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842DBB16-A1A6-4F20-A051-BBDECF0479BA}"/>
                </a:ext>
              </a:extLst>
            </p:cNvPr>
            <p:cNvSpPr/>
            <p:nvPr/>
          </p:nvSpPr>
          <p:spPr>
            <a:xfrm rot="1332304">
              <a:off x="5135763" y="3679250"/>
              <a:ext cx="2574235" cy="944217"/>
            </a:xfrm>
            <a:prstGeom prst="homeP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£19 and 71p  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07AFE81-BE4D-499E-B9B7-3B042FE437C9}"/>
              </a:ext>
            </a:extLst>
          </p:cNvPr>
          <p:cNvSpPr/>
          <p:nvPr/>
        </p:nvSpPr>
        <p:spPr>
          <a:xfrm>
            <a:off x="5490899" y="1127505"/>
            <a:ext cx="3605566" cy="1232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one way of finding the answer, but there are others.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other ways can you discover?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4AA5198-2A12-4FDD-9AF7-129B9AFEC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38" y="2325784"/>
            <a:ext cx="1522440" cy="814721"/>
          </a:xfrm>
          <a:prstGeom prst="rect">
            <a:avLst/>
          </a:prstGeom>
        </p:spPr>
      </p:pic>
      <p:pic>
        <p:nvPicPr>
          <p:cNvPr id="21" name="Picture 2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1D0709C8-B2A6-4A20-BB32-6B5451ECEF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038" y="3355358"/>
            <a:ext cx="1366701" cy="786498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9D20A7B5-8AA5-45F8-86E2-B229E58138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2380579"/>
            <a:ext cx="807722" cy="807722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CE90DD53-4DDF-4AA3-99EC-E510840FB3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18" y="3355358"/>
            <a:ext cx="807722" cy="807722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28D98286-035F-4E4E-95F6-9E1BEA9E9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3" y="4991141"/>
            <a:ext cx="494312" cy="481095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A1E4FCDD-1DA8-4EE5-BC38-B88AE3F229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87" y="4307092"/>
            <a:ext cx="494312" cy="481095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354344F7-AAE0-48F4-B51A-A747F373C0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01" y="4426011"/>
            <a:ext cx="494312" cy="481095"/>
          </a:xfrm>
          <a:prstGeom prst="rect">
            <a:avLst/>
          </a:prstGeom>
        </p:spPr>
      </p:pic>
      <p:pic>
        <p:nvPicPr>
          <p:cNvPr id="30" name="Picture 29" descr="A picture containing plate&#10;&#10;Description automatically generated">
            <a:extLst>
              <a:ext uri="{FF2B5EF4-FFF2-40B4-BE49-F238E27FC236}">
                <a16:creationId xmlns:a16="http://schemas.microsoft.com/office/drawing/2014/main" id="{62E61444-7761-4D52-95F1-F845DCCF78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60" y="4444909"/>
            <a:ext cx="440720" cy="440720"/>
          </a:xfrm>
          <a:prstGeom prst="rect">
            <a:avLst/>
          </a:prstGeom>
        </p:spPr>
      </p:pic>
      <p:pic>
        <p:nvPicPr>
          <p:cNvPr id="32" name="Picture 31" descr="A picture containing plate&#10;&#10;Description automatically generated">
            <a:extLst>
              <a:ext uri="{FF2B5EF4-FFF2-40B4-BE49-F238E27FC236}">
                <a16:creationId xmlns:a16="http://schemas.microsoft.com/office/drawing/2014/main" id="{D3757B1A-AD87-4243-AA6D-B2C22745CB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38" y="5063411"/>
            <a:ext cx="440720" cy="4407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E26E4A1-E53A-465A-8EB3-ABF12695A8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33" y="4890813"/>
            <a:ext cx="512065" cy="5440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1F06BCA-DF2D-4C31-8559-9726851F32C8}"/>
              </a:ext>
            </a:extLst>
          </p:cNvPr>
          <p:cNvSpPr txBox="1"/>
          <p:nvPr/>
        </p:nvSpPr>
        <p:spPr>
          <a:xfrm>
            <a:off x="323341" y="1283457"/>
            <a:ext cx="424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draw the money on the money sack to match the label?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B493A2-82BB-46EB-B36E-01D737A024F6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20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C37BE5-7DC9-4A94-9A4E-FA0CF124B812}"/>
              </a:ext>
            </a:extLst>
          </p:cNvPr>
          <p:cNvGrpSpPr/>
          <p:nvPr/>
        </p:nvGrpSpPr>
        <p:grpSpPr>
          <a:xfrm>
            <a:off x="213517" y="1721574"/>
            <a:ext cx="7499686" cy="4645152"/>
            <a:chOff x="210312" y="1679454"/>
            <a:chExt cx="7499686" cy="46451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2707E9-CEE4-4CF3-8F31-82765862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312" y="1679454"/>
              <a:ext cx="5038344" cy="4645152"/>
            </a:xfrm>
            <a:prstGeom prst="rect">
              <a:avLst/>
            </a:prstGeom>
          </p:spPr>
        </p:pic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C9354E4-5A5A-4B65-B4E6-90D76977FF92}"/>
                </a:ext>
              </a:extLst>
            </p:cNvPr>
            <p:cNvSpPr/>
            <p:nvPr/>
          </p:nvSpPr>
          <p:spPr>
            <a:xfrm>
              <a:off x="4242816" y="2249424"/>
              <a:ext cx="1207008" cy="1517904"/>
            </a:xfrm>
            <a:custGeom>
              <a:avLst/>
              <a:gdLst>
                <a:gd name="connsiteX0" fmla="*/ 0 w 1207008"/>
                <a:gd name="connsiteY0" fmla="*/ 0 h 1517904"/>
                <a:gd name="connsiteX1" fmla="*/ 1207008 w 1207008"/>
                <a:gd name="connsiteY1" fmla="*/ 1517904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008" h="1517904">
                  <a:moveTo>
                    <a:pt x="0" y="0"/>
                  </a:moveTo>
                  <a:lnTo>
                    <a:pt x="1207008" y="1517904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1A3E0075-88A2-4303-A8CC-2CC007951651}"/>
                </a:ext>
              </a:extLst>
            </p:cNvPr>
            <p:cNvSpPr/>
            <p:nvPr/>
          </p:nvSpPr>
          <p:spPr>
            <a:xfrm rot="1332304">
              <a:off x="5135763" y="3679250"/>
              <a:ext cx="2574235" cy="944217"/>
            </a:xfrm>
            <a:prstGeom prst="homeP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£16 and 44p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3BD5224E-D009-4517-AF15-B44C1773587A}"/>
              </a:ext>
            </a:extLst>
          </p:cNvPr>
          <p:cNvSpPr/>
          <p:nvPr/>
        </p:nvSpPr>
        <p:spPr>
          <a:xfrm>
            <a:off x="1585649" y="4985922"/>
            <a:ext cx="809176" cy="8069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1329F4-A536-4C74-B7F0-F3C3B2F546C1}"/>
              </a:ext>
            </a:extLst>
          </p:cNvPr>
          <p:cNvSpPr txBox="1"/>
          <p:nvPr/>
        </p:nvSpPr>
        <p:spPr>
          <a:xfrm>
            <a:off x="1645441" y="5032421"/>
            <a:ext cx="69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75A9D4-D39A-4FFA-A6EE-9960C6CA9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58" y="5159370"/>
            <a:ext cx="528879" cy="5619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75B12C-769E-4C30-96CE-549D5EC33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19" y="4888435"/>
            <a:ext cx="528879" cy="561934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52670A00-7D3A-4FF0-81C5-539842341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51" y="2926120"/>
            <a:ext cx="643595" cy="643595"/>
          </a:xfrm>
          <a:prstGeom prst="rect">
            <a:avLst/>
          </a:prstGeom>
        </p:spPr>
      </p:pic>
      <p:pic>
        <p:nvPicPr>
          <p:cNvPr id="30" name="Picture 2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57E5E41-D13D-4BC7-AA2F-F53BA1EEAE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35" y="3399553"/>
            <a:ext cx="1387764" cy="798619"/>
          </a:xfrm>
          <a:prstGeom prst="rect">
            <a:avLst/>
          </a:prstGeom>
        </p:spPr>
      </p:pic>
      <p:pic>
        <p:nvPicPr>
          <p:cNvPr id="32" name="Picture 3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AF1A53C-AF05-4A1F-80B1-53E2DE839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00" y="2349599"/>
            <a:ext cx="1512085" cy="809180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9715380F-FEE9-4FD2-BC72-F2F657EA0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26" y="4387400"/>
            <a:ext cx="539721" cy="525290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15363FE1-8716-4A9B-86ED-3666F977E8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55" y="4290401"/>
            <a:ext cx="670562" cy="6705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0CE547-EB48-46C8-8D35-830F55B2E7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43" y="4103033"/>
            <a:ext cx="795588" cy="7939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363C3C0-3E70-446E-A9C7-EDE36D2CC080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323341" y="1275212"/>
            <a:ext cx="503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a coin missing from this money sack. Choose the right coin to match the label.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9B1D9-1EA9-4928-8773-142747D93270}"/>
              </a:ext>
            </a:extLst>
          </p:cNvPr>
          <p:cNvSpPr txBox="1"/>
          <p:nvPr/>
        </p:nvSpPr>
        <p:spPr>
          <a:xfrm>
            <a:off x="4853014" y="1633914"/>
            <a:ext cx="41317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one of these.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F7E649-5495-4F2A-A565-3D3C02BA2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48" y="2096972"/>
            <a:ext cx="528879" cy="561934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A3C96042-AA52-4A3C-A304-CFA762954A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48" y="2041779"/>
            <a:ext cx="539721" cy="525290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554C7886-5A71-4AD1-B2EE-EE2C78D617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73" y="1992304"/>
            <a:ext cx="670562" cy="670562"/>
          </a:xfrm>
          <a:prstGeom prst="rect">
            <a:avLst/>
          </a:prstGeom>
        </p:spPr>
      </p:pic>
      <p:pic>
        <p:nvPicPr>
          <p:cNvPr id="38" name="Picture 37" descr="A picture containing plate&#10;&#10;Description automatically generated">
            <a:extLst>
              <a:ext uri="{FF2B5EF4-FFF2-40B4-BE49-F238E27FC236}">
                <a16:creationId xmlns:a16="http://schemas.microsoft.com/office/drawing/2014/main" id="{BE46DB5A-4B7F-4D89-ADAB-79884709C1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60" y="2157778"/>
            <a:ext cx="409291" cy="4092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E054FC-46C1-4E1F-9227-2F3314AD77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76" y="1965446"/>
            <a:ext cx="795588" cy="7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3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5C37BE5-7DC9-4A94-9A4E-FA0CF124B812}"/>
              </a:ext>
            </a:extLst>
          </p:cNvPr>
          <p:cNvGrpSpPr/>
          <p:nvPr/>
        </p:nvGrpSpPr>
        <p:grpSpPr>
          <a:xfrm>
            <a:off x="246888" y="1688598"/>
            <a:ext cx="7499686" cy="4645152"/>
            <a:chOff x="210312" y="1679454"/>
            <a:chExt cx="7499686" cy="46451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2707E9-CEE4-4CF3-8F31-827658628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312" y="1679454"/>
              <a:ext cx="5038344" cy="4645152"/>
            </a:xfrm>
            <a:prstGeom prst="rect">
              <a:avLst/>
            </a:prstGeom>
          </p:spPr>
        </p:pic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5C9354E4-5A5A-4B65-B4E6-90D76977FF92}"/>
                </a:ext>
              </a:extLst>
            </p:cNvPr>
            <p:cNvSpPr/>
            <p:nvPr/>
          </p:nvSpPr>
          <p:spPr>
            <a:xfrm>
              <a:off x="4242816" y="2249424"/>
              <a:ext cx="1207008" cy="1517904"/>
            </a:xfrm>
            <a:custGeom>
              <a:avLst/>
              <a:gdLst>
                <a:gd name="connsiteX0" fmla="*/ 0 w 1207008"/>
                <a:gd name="connsiteY0" fmla="*/ 0 h 1517904"/>
                <a:gd name="connsiteX1" fmla="*/ 1207008 w 1207008"/>
                <a:gd name="connsiteY1" fmla="*/ 1517904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008" h="1517904">
                  <a:moveTo>
                    <a:pt x="0" y="0"/>
                  </a:moveTo>
                  <a:lnTo>
                    <a:pt x="1207008" y="1517904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1A3E0075-88A2-4303-A8CC-2CC007951651}"/>
                </a:ext>
              </a:extLst>
            </p:cNvPr>
            <p:cNvSpPr/>
            <p:nvPr/>
          </p:nvSpPr>
          <p:spPr>
            <a:xfrm rot="1332304">
              <a:off x="5135763" y="3679250"/>
              <a:ext cx="2574235" cy="944217"/>
            </a:xfrm>
            <a:prstGeom prst="homePlat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£16 and 44p</a:t>
              </a:r>
              <a:endPara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9D27BC-CADA-48E3-9A7F-D7D05BECAF63}"/>
              </a:ext>
            </a:extLst>
          </p:cNvPr>
          <p:cNvSpPr txBox="1"/>
          <p:nvPr/>
        </p:nvSpPr>
        <p:spPr>
          <a:xfrm>
            <a:off x="4853014" y="1633914"/>
            <a:ext cx="41317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one of these.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BD5224E-D009-4517-AF15-B44C1773587A}"/>
              </a:ext>
            </a:extLst>
          </p:cNvPr>
          <p:cNvSpPr/>
          <p:nvPr/>
        </p:nvSpPr>
        <p:spPr>
          <a:xfrm>
            <a:off x="1585649" y="4985922"/>
            <a:ext cx="809176" cy="8069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1329F4-A536-4C74-B7F0-F3C3B2F546C1}"/>
              </a:ext>
            </a:extLst>
          </p:cNvPr>
          <p:cNvSpPr txBox="1"/>
          <p:nvPr/>
        </p:nvSpPr>
        <p:spPr>
          <a:xfrm>
            <a:off x="1645441" y="5032421"/>
            <a:ext cx="69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75A9D4-D39A-4FFA-A6EE-9960C6CA9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58" y="5159370"/>
            <a:ext cx="528879" cy="5619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75B12C-769E-4C30-96CE-549D5EC33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19" y="4888435"/>
            <a:ext cx="528879" cy="5619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931EF-7319-47AE-8785-837562E40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48" y="2096972"/>
            <a:ext cx="528879" cy="561934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52670A00-7D3A-4FF0-81C5-539842341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51" y="2926120"/>
            <a:ext cx="643595" cy="643595"/>
          </a:xfrm>
          <a:prstGeom prst="rect">
            <a:avLst/>
          </a:prstGeom>
        </p:spPr>
      </p:pic>
      <p:pic>
        <p:nvPicPr>
          <p:cNvPr id="30" name="Picture 2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D57E5E41-D13D-4BC7-AA2F-F53BA1EEAE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35" y="3399553"/>
            <a:ext cx="1387764" cy="798619"/>
          </a:xfrm>
          <a:prstGeom prst="rect">
            <a:avLst/>
          </a:prstGeom>
        </p:spPr>
      </p:pic>
      <p:pic>
        <p:nvPicPr>
          <p:cNvPr id="32" name="Picture 3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AF1A53C-AF05-4A1F-80B1-53E2DE839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00" y="2349599"/>
            <a:ext cx="1512085" cy="809180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9715380F-FEE9-4FD2-BC72-F2F657EA0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26" y="4387400"/>
            <a:ext cx="539721" cy="525290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9753E2B0-659B-4DDF-852B-5F1802A587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48" y="2041779"/>
            <a:ext cx="539721" cy="525290"/>
          </a:xfrm>
          <a:prstGeom prst="rect">
            <a:avLst/>
          </a:prstGeom>
        </p:spPr>
      </p:pic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A63381DA-00D5-4326-AB9F-01C9730A69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73" y="1992304"/>
            <a:ext cx="670562" cy="670562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15363FE1-8716-4A9B-86ED-3666F977E8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55" y="4290401"/>
            <a:ext cx="670562" cy="670562"/>
          </a:xfrm>
          <a:prstGeom prst="rect">
            <a:avLst/>
          </a:prstGeom>
        </p:spPr>
      </p:pic>
      <p:pic>
        <p:nvPicPr>
          <p:cNvPr id="40" name="Picture 39" descr="A picture containing plate&#10;&#10;Description automatically generated">
            <a:extLst>
              <a:ext uri="{FF2B5EF4-FFF2-40B4-BE49-F238E27FC236}">
                <a16:creationId xmlns:a16="http://schemas.microsoft.com/office/drawing/2014/main" id="{1A2CD263-C8EB-4D10-A82D-1B2ED0110A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60" y="2157778"/>
            <a:ext cx="409291" cy="4092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0CE547-EB48-46C8-8D35-830F55B2E7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43" y="4103033"/>
            <a:ext cx="795588" cy="79395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FD487D4-88C5-4DC7-9A65-E459A3AF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76" y="1965446"/>
            <a:ext cx="795588" cy="79395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DCDE46F-FEB5-45B4-9654-121D0EFE84F9}"/>
              </a:ext>
            </a:extLst>
          </p:cNvPr>
          <p:cNvSpPr/>
          <p:nvPr/>
        </p:nvSpPr>
        <p:spPr>
          <a:xfrm>
            <a:off x="323341" y="5916546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missing coin is 10p.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1E618-17BE-4EBA-855C-D5DBDAB273C9}"/>
              </a:ext>
            </a:extLst>
          </p:cNvPr>
          <p:cNvSpPr/>
          <p:nvPr/>
        </p:nvSpPr>
        <p:spPr>
          <a:xfrm>
            <a:off x="5884700" y="2130973"/>
            <a:ext cx="704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5400" b="1" dirty="0">
                <a:solidFill>
                  <a:srgbClr val="FF0000"/>
                </a:solidFill>
              </a:rPr>
              <a:t>✓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FF66D6-4F4D-4A35-9D41-208D166F388F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31BDE3-E40C-46F0-BAF3-C0C12F25BAFE}"/>
              </a:ext>
            </a:extLst>
          </p:cNvPr>
          <p:cNvSpPr txBox="1"/>
          <p:nvPr/>
        </p:nvSpPr>
        <p:spPr>
          <a:xfrm>
            <a:off x="323341" y="1275212"/>
            <a:ext cx="503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a coin missing from this money sack. Choose the right coin to match the label.</a:t>
            </a:r>
          </a:p>
        </p:txBody>
      </p:sp>
    </p:spTree>
    <p:extLst>
      <p:ext uri="{BB962C8B-B14F-4D97-AF65-F5344CB8AC3E}">
        <p14:creationId xmlns:p14="http://schemas.microsoft.com/office/powerpoint/2010/main" val="3500304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004D7BD-89D4-487D-84D4-939E7FFAA6F1}"/>
              </a:ext>
            </a:extLst>
          </p:cNvPr>
          <p:cNvSpPr txBox="1"/>
          <p:nvPr/>
        </p:nvSpPr>
        <p:spPr>
          <a:xfrm>
            <a:off x="323341" y="1295061"/>
            <a:ext cx="591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the money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fill the money sacks?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only use each coin or note once.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EBA64-677F-4327-8A79-00FE10AD7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" y="2317905"/>
            <a:ext cx="2763742" cy="3351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E7E0A8-6C1C-45D8-932B-D7CD0AC82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092" y="2317905"/>
            <a:ext cx="2763742" cy="3351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1F3F6B-4A05-4AC0-A7D9-7475364C6684}"/>
              </a:ext>
            </a:extLst>
          </p:cNvPr>
          <p:cNvSpPr txBox="1"/>
          <p:nvPr/>
        </p:nvSpPr>
        <p:spPr>
          <a:xfrm>
            <a:off x="530352" y="5413462"/>
            <a:ext cx="1792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£10 and 25p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8F1107-F8A4-4756-8F74-621EAF4ECCBC}"/>
              </a:ext>
            </a:extLst>
          </p:cNvPr>
          <p:cNvSpPr txBox="1"/>
          <p:nvPr/>
        </p:nvSpPr>
        <p:spPr>
          <a:xfrm>
            <a:off x="3435096" y="5447347"/>
            <a:ext cx="1792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£5 and 75p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1B4CEFE-B334-4BBD-9D5F-FD9323D34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37" y="3588761"/>
            <a:ext cx="1020050" cy="587010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CD339112-7E32-42A0-A125-0237BF82D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58" y="5624874"/>
            <a:ext cx="648331" cy="648331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3E8AB57E-B67A-447A-AAC5-B92131ED6A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37" y="5035514"/>
            <a:ext cx="648331" cy="648331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563400D-9F13-4CA0-8F1D-1DBCB9556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19" y="3512641"/>
            <a:ext cx="648331" cy="648331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E831E0D9-E912-471B-B9DD-74BF2291E1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82" y="3546178"/>
            <a:ext cx="544782" cy="544782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D53CB18D-C92B-4984-9893-ED8597AD6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46" y="4300292"/>
            <a:ext cx="544782" cy="544782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83D6388F-8ADA-4F67-A0CA-EE89EEFAE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87" y="5167788"/>
            <a:ext cx="544782" cy="544782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B3DB5FC-A756-4823-AA97-5302B19DDA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80" y="5544288"/>
            <a:ext cx="544782" cy="5447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A369CBE-E66B-485A-84F6-8FFB4FD802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94" y="4234858"/>
            <a:ext cx="677040" cy="6756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0D5990E-7EDB-4E18-BA2A-E1C7CECFDF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20" y="4267668"/>
            <a:ext cx="677040" cy="6756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7EBEB45-6F4E-4EAD-B352-FEF735051D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87" y="4949777"/>
            <a:ext cx="512065" cy="544069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D886B108-773C-4050-9521-10D6B71DD3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88" y="4579654"/>
            <a:ext cx="670562" cy="670562"/>
          </a:xfrm>
          <a:prstGeom prst="rect">
            <a:avLst/>
          </a:prstGeom>
        </p:spPr>
      </p:pic>
      <p:pic>
        <p:nvPicPr>
          <p:cNvPr id="42" name="Picture 41" descr="A close up of a sign&#10;&#10;Description automatically generated">
            <a:extLst>
              <a:ext uri="{FF2B5EF4-FFF2-40B4-BE49-F238E27FC236}">
                <a16:creationId xmlns:a16="http://schemas.microsoft.com/office/drawing/2014/main" id="{5497270B-D908-4712-BFE3-1010A04519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46" y="4861315"/>
            <a:ext cx="670562" cy="670562"/>
          </a:xfrm>
          <a:prstGeom prst="rect">
            <a:avLst/>
          </a:prstGeom>
        </p:spPr>
      </p:pic>
      <p:pic>
        <p:nvPicPr>
          <p:cNvPr id="44" name="Picture 43" descr="A close up of a sign&#10;&#10;Description automatically generated">
            <a:extLst>
              <a:ext uri="{FF2B5EF4-FFF2-40B4-BE49-F238E27FC236}">
                <a16:creationId xmlns:a16="http://schemas.microsoft.com/office/drawing/2014/main" id="{89D14DB7-5135-4D6A-9A12-5021025641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03" y="4198769"/>
            <a:ext cx="569977" cy="554737"/>
          </a:xfrm>
          <a:prstGeom prst="rect">
            <a:avLst/>
          </a:prstGeom>
        </p:spPr>
      </p:pic>
      <p:pic>
        <p:nvPicPr>
          <p:cNvPr id="46" name="Picture 45" descr="A close up of a sign&#10;&#10;Description automatically generated">
            <a:extLst>
              <a:ext uri="{FF2B5EF4-FFF2-40B4-BE49-F238E27FC236}">
                <a16:creationId xmlns:a16="http://schemas.microsoft.com/office/drawing/2014/main" id="{94403146-E27C-49EA-9218-52DB5D8F11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29" y="5493846"/>
            <a:ext cx="858512" cy="836499"/>
          </a:xfrm>
          <a:prstGeom prst="rect">
            <a:avLst/>
          </a:prstGeom>
        </p:spPr>
      </p:pic>
      <p:pic>
        <p:nvPicPr>
          <p:cNvPr id="48" name="Picture 47" descr="A picture containing plate&#10;&#10;Description automatically generated">
            <a:extLst>
              <a:ext uri="{FF2B5EF4-FFF2-40B4-BE49-F238E27FC236}">
                <a16:creationId xmlns:a16="http://schemas.microsoft.com/office/drawing/2014/main" id="{9AA8290F-555A-4B9A-BD86-1C33116A53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98" y="3853786"/>
            <a:ext cx="431796" cy="4317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A56CA21-90CC-42CF-A865-CA70396DE274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7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279B12D-4EB6-4705-B813-9FA138260E7E}"/>
              </a:ext>
            </a:extLst>
          </p:cNvPr>
          <p:cNvGrpSpPr/>
          <p:nvPr/>
        </p:nvGrpSpPr>
        <p:grpSpPr>
          <a:xfrm>
            <a:off x="118872" y="2011681"/>
            <a:ext cx="5916168" cy="3795854"/>
            <a:chOff x="118872" y="2020825"/>
            <a:chExt cx="6142516" cy="37958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8EBA64-677F-4327-8A79-00FE10AD7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872" y="2317905"/>
              <a:ext cx="2763742" cy="33518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E7E0A8-6C1C-45D8-932B-D7CD0AC82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5036" y="2020825"/>
              <a:ext cx="3556352" cy="36488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E1F3F6B-4A05-4AC0-A7D9-7475364C6684}"/>
                </a:ext>
              </a:extLst>
            </p:cNvPr>
            <p:cNvSpPr txBox="1"/>
            <p:nvPr/>
          </p:nvSpPr>
          <p:spPr>
            <a:xfrm>
              <a:off x="530352" y="5413462"/>
              <a:ext cx="179222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£10 and 25p 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8F1107-F8A4-4756-8F74-621EAF4ECCBC}"/>
                </a:ext>
              </a:extLst>
            </p:cNvPr>
            <p:cNvSpPr txBox="1"/>
            <p:nvPr/>
          </p:nvSpPr>
          <p:spPr>
            <a:xfrm>
              <a:off x="3435096" y="5447347"/>
              <a:ext cx="179222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£5 and 75p 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 descr="A picture containing plate&#10;&#10;Description automatically generated">
            <a:extLst>
              <a:ext uri="{FF2B5EF4-FFF2-40B4-BE49-F238E27FC236}">
                <a16:creationId xmlns:a16="http://schemas.microsoft.com/office/drawing/2014/main" id="{46D78970-4708-42F4-9445-89874BDB0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24" y="4835632"/>
            <a:ext cx="417058" cy="417058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DB6AD3E-D086-4BD3-88C5-1BF7BDCE35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24" y="4236823"/>
            <a:ext cx="620902" cy="620902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B09C1BD2-1480-4DD6-818B-99953EBE9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26" y="3423440"/>
            <a:ext cx="620902" cy="620902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72B99C3D-45B9-4D52-99B7-50B4C3070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74" y="2542072"/>
            <a:ext cx="620902" cy="620902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3235048F-0B07-49D4-AE4F-6EAAB4C40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61" y="2696224"/>
            <a:ext cx="620902" cy="620902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947B528E-393D-44DB-82F6-3BB645375E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7" y="3483043"/>
            <a:ext cx="695848" cy="695848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677E41CE-2ED2-42E1-A26D-7B40DF5362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02" y="3483043"/>
            <a:ext cx="695848" cy="695848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0510DCC4-3459-48E3-A22E-F8BD43096E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57" y="2542079"/>
            <a:ext cx="695848" cy="695848"/>
          </a:xfrm>
          <a:prstGeom prst="rect">
            <a:avLst/>
          </a:prstGeom>
        </p:spPr>
      </p:pic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BE1F7498-0FB4-4CD7-AFDC-639B41D3F0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24" y="3232672"/>
            <a:ext cx="767302" cy="747628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E374BCB0-1E09-4312-9F86-64BBCD980C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55" y="3419457"/>
            <a:ext cx="670562" cy="670562"/>
          </a:xfrm>
          <a:prstGeom prst="rect">
            <a:avLst/>
          </a:prstGeom>
        </p:spPr>
      </p:pic>
      <p:pic>
        <p:nvPicPr>
          <p:cNvPr id="40" name="Picture 39" descr="A close up of a sign&#10;&#10;Description automatically generated">
            <a:extLst>
              <a:ext uri="{FF2B5EF4-FFF2-40B4-BE49-F238E27FC236}">
                <a16:creationId xmlns:a16="http://schemas.microsoft.com/office/drawing/2014/main" id="{F6882EF5-A8B1-4E6B-9A73-24AF850311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92" y="4234866"/>
            <a:ext cx="670562" cy="670562"/>
          </a:xfrm>
          <a:prstGeom prst="rect">
            <a:avLst/>
          </a:prstGeom>
        </p:spPr>
      </p:pic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E5C1F8F6-7067-456F-A25C-D93C781EC8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7" y="4570147"/>
            <a:ext cx="569977" cy="5547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966C791-0F5B-4ABB-8751-E1B720C985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76" y="4044342"/>
            <a:ext cx="653039" cy="6516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63CA7EA-1A13-453C-9D0B-D00DD036D0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77" y="4449562"/>
            <a:ext cx="653039" cy="6516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4D5FBC-C740-4030-9D02-F9374C647B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34" y="4679857"/>
            <a:ext cx="562929" cy="598112"/>
          </a:xfrm>
          <a:prstGeom prst="rect">
            <a:avLst/>
          </a:prstGeom>
        </p:spPr>
      </p:pic>
      <p:pic>
        <p:nvPicPr>
          <p:cNvPr id="50" name="Picture 4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ED4F2D2-B8C4-4C8E-B5AC-F2B2CB0854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1" y="2737499"/>
            <a:ext cx="1137454" cy="6545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F704D5E-6B3A-4503-8A9A-42A710A83559}"/>
              </a:ext>
            </a:extLst>
          </p:cNvPr>
          <p:cNvSpPr txBox="1"/>
          <p:nvPr/>
        </p:nvSpPr>
        <p:spPr>
          <a:xfrm>
            <a:off x="323341" y="1295061"/>
            <a:ext cx="591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use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the money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fill the money sacks?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can only use each coin or note once.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999050-C19B-4863-B37B-3AB4B12A53E5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3: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32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AEEB14-5AFA-4BE9-BFF7-18AD916DB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55" y="3802527"/>
            <a:ext cx="1308788" cy="117174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6179C62-950B-4EA3-9FF8-6AF97409851B}"/>
              </a:ext>
            </a:extLst>
          </p:cNvPr>
          <p:cNvSpPr/>
          <p:nvPr/>
        </p:nvSpPr>
        <p:spPr>
          <a:xfrm>
            <a:off x="3388315" y="2979567"/>
            <a:ext cx="3611880" cy="1645920"/>
          </a:xfrm>
          <a:prstGeom prst="wedgeEllipseCallout">
            <a:avLst>
              <a:gd name="adj1" fmla="val -61086"/>
              <a:gd name="adj2" fmla="val 56389"/>
            </a:avLst>
          </a:prstGeom>
          <a:solidFill>
            <a:schemeClr val="bg1"/>
          </a:solidFill>
          <a:ln w="38100">
            <a:solidFill>
              <a:srgbClr val="0CC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only have silver coins in my money box.</a:t>
            </a:r>
          </a:p>
          <a:p>
            <a:pPr algn="ctr"/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67p altogether.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F5791-8595-4DA8-AA93-0BC61FFA63FB}"/>
              </a:ext>
            </a:extLst>
          </p:cNvPr>
          <p:cNvSpPr/>
          <p:nvPr/>
        </p:nvSpPr>
        <p:spPr>
          <a:xfrm>
            <a:off x="323341" y="2101018"/>
            <a:ext cx="5059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has a money box.</a:t>
            </a:r>
          </a:p>
          <a:p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agree with what Alice says?</a:t>
            </a:r>
          </a:p>
          <a:p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explain why?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DB7CF-A1BD-4EB2-9C5F-E7BFFDAE9356}"/>
              </a:ext>
            </a:extLst>
          </p:cNvPr>
          <p:cNvSpPr txBox="1"/>
          <p:nvPr/>
        </p:nvSpPr>
        <p:spPr>
          <a:xfrm>
            <a:off x="323341" y="1700908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34EEA-15BF-4302-9AA4-24C4B788F2E0}"/>
              </a:ext>
            </a:extLst>
          </p:cNvPr>
          <p:cNvSpPr/>
          <p:nvPr/>
        </p:nvSpPr>
        <p:spPr>
          <a:xfrm>
            <a:off x="375308" y="1020118"/>
            <a:ext cx="836602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can make a total amount of money using different coins and notes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know that we say pounds (£) first as they are bigger than pence (p)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39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E88681-F98C-49E7-9A8C-F00853CFB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55" y="3802527"/>
            <a:ext cx="1308788" cy="1171742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C0FB97E-A43B-4DFA-B50B-9A447247BB90}"/>
              </a:ext>
            </a:extLst>
          </p:cNvPr>
          <p:cNvSpPr/>
          <p:nvPr/>
        </p:nvSpPr>
        <p:spPr>
          <a:xfrm>
            <a:off x="3388315" y="2979567"/>
            <a:ext cx="3611880" cy="1645920"/>
          </a:xfrm>
          <a:prstGeom prst="wedgeEllipseCallout">
            <a:avLst>
              <a:gd name="adj1" fmla="val -61086"/>
              <a:gd name="adj2" fmla="val 56389"/>
            </a:avLst>
          </a:prstGeom>
          <a:solidFill>
            <a:schemeClr val="bg1"/>
          </a:solidFill>
          <a:ln w="38100">
            <a:solidFill>
              <a:srgbClr val="0CC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only have silver coins in my money box.</a:t>
            </a:r>
          </a:p>
          <a:p>
            <a:pPr algn="ctr"/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67p altogether.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2F518-C572-44C3-8E5D-14265F4BA71E}"/>
              </a:ext>
            </a:extLst>
          </p:cNvPr>
          <p:cNvSpPr/>
          <p:nvPr/>
        </p:nvSpPr>
        <p:spPr>
          <a:xfrm>
            <a:off x="323341" y="5182375"/>
            <a:ext cx="54640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cannot agree with Alice because it is impossible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make 7p with just silver coins.</a:t>
            </a:r>
          </a:p>
          <a:p>
            <a:r>
              <a:rPr lang="en-US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need to use at least one copper coin.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727C4-5016-4780-ACB3-7CDDD3BBFB2D}"/>
              </a:ext>
            </a:extLst>
          </p:cNvPr>
          <p:cNvSpPr/>
          <p:nvPr/>
        </p:nvSpPr>
        <p:spPr>
          <a:xfrm>
            <a:off x="323341" y="2101018"/>
            <a:ext cx="5059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has a money box.</a:t>
            </a:r>
          </a:p>
          <a:p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agree with what Alice says?</a:t>
            </a:r>
          </a:p>
          <a:p>
            <a:endParaRPr lang="en-GB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explain 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64B6C-6B23-448A-A804-C0DA7E622BE3}"/>
              </a:ext>
            </a:extLst>
          </p:cNvPr>
          <p:cNvSpPr txBox="1"/>
          <p:nvPr/>
        </p:nvSpPr>
        <p:spPr>
          <a:xfrm>
            <a:off x="323341" y="1700908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03D492-7306-4F1A-8EA4-DB266C98A8B5}"/>
              </a:ext>
            </a:extLst>
          </p:cNvPr>
          <p:cNvSpPr/>
          <p:nvPr/>
        </p:nvSpPr>
        <p:spPr>
          <a:xfrm>
            <a:off x="375308" y="1020118"/>
            <a:ext cx="836602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can make a total amount of money using different coins and notes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 know that we say pounds (£) first as they are bigger than pence (p)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89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323342" y="1291705"/>
            <a:ext cx="5933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Lola has emptied her money box.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needs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58p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buy an apple.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 a circle around each coin she could 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12DF7-BE50-4AD3-B42F-2B3C6C9CE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351" y="962676"/>
            <a:ext cx="897140" cy="9499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F149B8-1B29-4B7E-B8FA-439B8028AF77}"/>
              </a:ext>
            </a:extLst>
          </p:cNvPr>
          <p:cNvSpPr txBox="1"/>
          <p:nvPr/>
        </p:nvSpPr>
        <p:spPr>
          <a:xfrm>
            <a:off x="323342" y="962676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6F84C2D-965E-468F-AB0C-DFC0AFFC45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49511" y="4011714"/>
            <a:ext cx="629261" cy="646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F95117-485A-4A79-B973-2889BF99E6A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20124" y="4335124"/>
            <a:ext cx="528879" cy="587380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C5F5CF7D-23DA-41CB-8A07-28AC85533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26" y="2725717"/>
            <a:ext cx="851655" cy="829818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0E72ED19-EAB0-44FC-98F8-E0C883BB7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56" y="5177682"/>
            <a:ext cx="851655" cy="829818"/>
          </a:xfrm>
          <a:prstGeom prst="rect">
            <a:avLst/>
          </a:prstGeom>
        </p:spPr>
      </p:pic>
      <p:pic>
        <p:nvPicPr>
          <p:cNvPr id="30" name="Picture 29" descr="A picture containing plate&#10;&#10;Description automatically generated">
            <a:extLst>
              <a:ext uri="{FF2B5EF4-FFF2-40B4-BE49-F238E27FC236}">
                <a16:creationId xmlns:a16="http://schemas.microsoft.com/office/drawing/2014/main" id="{AAA7B916-06FC-4219-9E8A-A9F46AFDB6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46" y="4078329"/>
            <a:ext cx="513589" cy="5135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970786B-9C27-4BC9-A3D9-F0C7E93BC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38" y="4378435"/>
            <a:ext cx="512065" cy="5440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0145AB1-88DE-4982-8FAA-429B558347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97" y="2544603"/>
            <a:ext cx="742190" cy="740666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A440343E-771B-4573-B468-9BCA2E1EF9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01" y="3049421"/>
            <a:ext cx="603505" cy="603505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EC5E1E32-C292-40C8-991E-A04B99C8A8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9" y="5290838"/>
            <a:ext cx="603505" cy="603505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9AD99AE7-E557-46F2-8078-635B3948E2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78" y="3966898"/>
            <a:ext cx="603505" cy="603505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A4BF6204-7706-46F2-9FD7-0E8CF4E835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1" y="3639962"/>
            <a:ext cx="603505" cy="603505"/>
          </a:xfrm>
          <a:prstGeom prst="rect">
            <a:avLst/>
          </a:prstGeom>
        </p:spPr>
      </p:pic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1034F5E9-C238-4107-BD4C-E5B6038E99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5" y="4853913"/>
            <a:ext cx="603505" cy="6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F084C07-589B-4AEB-A380-BEAE5BB804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49511" y="4011714"/>
            <a:ext cx="629261" cy="6468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517712-5BA3-4A09-A40F-1BADF87655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20124" y="4335124"/>
            <a:ext cx="528879" cy="58738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8E412C4-CDD8-4136-9579-DD4C258D9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26" y="2725717"/>
            <a:ext cx="851655" cy="829818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ECA7C70B-EC71-4719-B139-07FEF1FA1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56" y="5177682"/>
            <a:ext cx="851655" cy="829818"/>
          </a:xfrm>
          <a:prstGeom prst="rect">
            <a:avLst/>
          </a:prstGeom>
        </p:spPr>
      </p:pic>
      <p:pic>
        <p:nvPicPr>
          <p:cNvPr id="17" name="Picture 16" descr="A picture containing plate&#10;&#10;Description automatically generated">
            <a:extLst>
              <a:ext uri="{FF2B5EF4-FFF2-40B4-BE49-F238E27FC236}">
                <a16:creationId xmlns:a16="http://schemas.microsoft.com/office/drawing/2014/main" id="{A486C125-D3E8-4730-818E-E668F9AF75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46" y="4078329"/>
            <a:ext cx="513589" cy="5135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09118B-BB42-4B62-86F7-10617B0342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38" y="4378435"/>
            <a:ext cx="512065" cy="5440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8A952E-D04C-42E8-BF0E-68624A1572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97" y="2544603"/>
            <a:ext cx="742190" cy="740666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C9248F80-3EA8-4988-AB43-93F47C4B3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01" y="3049421"/>
            <a:ext cx="603505" cy="603505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62A71A46-CF89-41D6-83AD-2E48E10FBE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9" y="5290838"/>
            <a:ext cx="603505" cy="603505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6B7EB66B-02AE-4E6C-B400-5754A7A87E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78" y="3966898"/>
            <a:ext cx="603505" cy="603505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36E574F6-D8EB-40E4-A582-94D0344CBC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1" y="3639962"/>
            <a:ext cx="603505" cy="603505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E52B7B34-D697-482B-B415-229E2D37E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5" y="4853913"/>
            <a:ext cx="603505" cy="60350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C30A145-E4BC-4568-979B-D843DAD204CF}"/>
              </a:ext>
            </a:extLst>
          </p:cNvPr>
          <p:cNvSpPr/>
          <p:nvPr/>
        </p:nvSpPr>
        <p:spPr>
          <a:xfrm>
            <a:off x="1732478" y="2386596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0E2EFE4-E487-4B20-80B5-D64FCF17ACF0}"/>
              </a:ext>
            </a:extLst>
          </p:cNvPr>
          <p:cNvSpPr/>
          <p:nvPr/>
        </p:nvSpPr>
        <p:spPr>
          <a:xfrm>
            <a:off x="3632664" y="2553512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9408E89-C4B4-4CC2-9775-B33BC3DC3109}"/>
              </a:ext>
            </a:extLst>
          </p:cNvPr>
          <p:cNvSpPr/>
          <p:nvPr/>
        </p:nvSpPr>
        <p:spPr>
          <a:xfrm>
            <a:off x="4777026" y="3791321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F4A95F-441B-4C93-A7E8-B47B94D14CE4}"/>
              </a:ext>
            </a:extLst>
          </p:cNvPr>
          <p:cNvSpPr/>
          <p:nvPr/>
        </p:nvSpPr>
        <p:spPr>
          <a:xfrm>
            <a:off x="6093813" y="4061808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169908-607D-4942-BC74-38C870DE0F82}"/>
              </a:ext>
            </a:extLst>
          </p:cNvPr>
          <p:cNvSpPr txBox="1"/>
          <p:nvPr/>
        </p:nvSpPr>
        <p:spPr>
          <a:xfrm>
            <a:off x="323342" y="1291705"/>
            <a:ext cx="5933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Lola has emptied her money box.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needs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58p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buy an apple.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 a circle around each coin she could use.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C79FBC-9EE1-41CB-AAE6-CBF308F92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9351" y="962676"/>
            <a:ext cx="897140" cy="9499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FB28FF7-1B04-4506-9B6B-6FB2ED7EAACA}"/>
              </a:ext>
            </a:extLst>
          </p:cNvPr>
          <p:cNvSpPr txBox="1"/>
          <p:nvPr/>
        </p:nvSpPr>
        <p:spPr>
          <a:xfrm>
            <a:off x="323342" y="962676"/>
            <a:ext cx="1812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1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323342" y="1289043"/>
            <a:ext cx="491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Jenson has emptied his money box.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needs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£1 and 75p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buy an ice cream.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 a circle around each coin he could use.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there more than one answer?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DAAF93-F698-47E7-BDFB-08185D7E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211" y="962676"/>
            <a:ext cx="1025291" cy="9233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A238F8-75EC-4CFE-83E2-7F61C7B4610F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DBC574F3-5EB3-44FA-BC9B-EE280F795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34" y="3921458"/>
            <a:ext cx="721481" cy="721481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6E1D65C-AF13-4413-AFBC-64487E4AE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88" y="2807811"/>
            <a:ext cx="721481" cy="721481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372A47-F89D-4FA7-B8E5-E41347428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14" y="2881538"/>
            <a:ext cx="721481" cy="721481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58EF3A59-2BE8-49BA-9E0A-00A27967EF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46" y="3629978"/>
            <a:ext cx="954185" cy="954185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E0C9FB64-2C99-4213-9D15-C4FBF40E7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91" y="2807811"/>
            <a:ext cx="875601" cy="853150"/>
          </a:xfrm>
          <a:prstGeom prst="rect">
            <a:avLst/>
          </a:prstGeom>
        </p:spPr>
      </p:pic>
      <p:pic>
        <p:nvPicPr>
          <p:cNvPr id="26" name="Picture 25" descr="A picture containing plate&#10;&#10;Description automatically generated">
            <a:extLst>
              <a:ext uri="{FF2B5EF4-FFF2-40B4-BE49-F238E27FC236}">
                <a16:creationId xmlns:a16="http://schemas.microsoft.com/office/drawing/2014/main" id="{F9F66136-56CA-4D54-8C49-773A4BDB21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96" y="4163263"/>
            <a:ext cx="513589" cy="513589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1E498B4-A0C0-4F80-8DA6-49EA71C8C0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45" y="5252489"/>
            <a:ext cx="721482" cy="721482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DB250F46-3602-4C0D-BA26-5480E16C5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12" y="5233899"/>
            <a:ext cx="721482" cy="721482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15E4A059-353C-45C4-9E40-EA3509E624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0" y="5035105"/>
            <a:ext cx="721482" cy="721482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CD268C52-E93C-4C92-ABB4-F87AECCA88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15" y="5395846"/>
            <a:ext cx="569977" cy="554737"/>
          </a:xfrm>
          <a:prstGeom prst="rect">
            <a:avLst/>
          </a:prstGeom>
        </p:spPr>
      </p:pic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EFEB2238-3DD5-41CC-9FE7-B56F5C47C3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62" y="4902681"/>
            <a:ext cx="569977" cy="5547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CB1A5BB-CDFD-4168-8D5E-243E4C8F91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11" y="3980815"/>
            <a:ext cx="512065" cy="5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9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5D008D0-A9B0-4473-833D-C74F7D830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34" y="3921458"/>
            <a:ext cx="721481" cy="721481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211D90E8-9EC3-48C2-8EFE-9CB9E50C1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88" y="2807811"/>
            <a:ext cx="721481" cy="721481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065CC0A4-95F1-41A1-B04D-022862064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14" y="2881538"/>
            <a:ext cx="721481" cy="721481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63ED898-BD1A-4D5F-B1B2-F3468F2F9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46" y="3629978"/>
            <a:ext cx="954185" cy="95418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96538FF-279D-4E62-8F45-8025D1357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91" y="2807811"/>
            <a:ext cx="875601" cy="853150"/>
          </a:xfrm>
          <a:prstGeom prst="rect">
            <a:avLst/>
          </a:prstGeom>
        </p:spPr>
      </p:pic>
      <p:pic>
        <p:nvPicPr>
          <p:cNvPr id="25" name="Picture 24" descr="A picture containing plate&#10;&#10;Description automatically generated">
            <a:extLst>
              <a:ext uri="{FF2B5EF4-FFF2-40B4-BE49-F238E27FC236}">
                <a16:creationId xmlns:a16="http://schemas.microsoft.com/office/drawing/2014/main" id="{F45FF133-E36F-4812-8198-3C3675E181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96" y="4163263"/>
            <a:ext cx="513589" cy="513589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7D6C29F9-7C03-4819-A331-31C7D2981B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45" y="5252489"/>
            <a:ext cx="721482" cy="721482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5FD30794-F806-449A-88CE-F0F20EDB20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12" y="5233899"/>
            <a:ext cx="721482" cy="721482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DD85D5E2-E7B4-40A8-9CB2-DDB14F3810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0" y="5035105"/>
            <a:ext cx="721482" cy="721482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5DA87F61-A9EA-45E1-AF49-3480015406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15" y="5395846"/>
            <a:ext cx="569977" cy="554737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91D2BA3A-4936-4DEC-B173-A9D4FDA83B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62" y="4902681"/>
            <a:ext cx="569977" cy="5547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B7004E-11AC-4D16-9F3B-2D72DC7922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11" y="3980815"/>
            <a:ext cx="512065" cy="54406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B29CAE-70FD-427D-BA18-168CF29FA401}"/>
              </a:ext>
            </a:extLst>
          </p:cNvPr>
          <p:cNvSpPr/>
          <p:nvPr/>
        </p:nvSpPr>
        <p:spPr>
          <a:xfrm>
            <a:off x="1843814" y="2643780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1FE3E0-0388-420D-802E-FD344250ADB5}"/>
              </a:ext>
            </a:extLst>
          </p:cNvPr>
          <p:cNvSpPr/>
          <p:nvPr/>
        </p:nvSpPr>
        <p:spPr>
          <a:xfrm>
            <a:off x="3609476" y="2655164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909C43-F3D6-4E26-BBB1-C9F0F55BCF49}"/>
              </a:ext>
            </a:extLst>
          </p:cNvPr>
          <p:cNvSpPr/>
          <p:nvPr/>
        </p:nvSpPr>
        <p:spPr>
          <a:xfrm>
            <a:off x="3608477" y="3944531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20DDDA-A439-4714-A6C8-828C8EB98772}"/>
              </a:ext>
            </a:extLst>
          </p:cNvPr>
          <p:cNvSpPr/>
          <p:nvPr/>
        </p:nvSpPr>
        <p:spPr>
          <a:xfrm>
            <a:off x="2809489" y="5086100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209B84-11DB-48B8-B1A8-D811A7503A3E}"/>
              </a:ext>
            </a:extLst>
          </p:cNvPr>
          <p:cNvSpPr txBox="1"/>
          <p:nvPr/>
        </p:nvSpPr>
        <p:spPr>
          <a:xfrm>
            <a:off x="323342" y="1289043"/>
            <a:ext cx="491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Jenson has emptied his money box.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needs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£1 and 75p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buy an ice cream.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 a circle around each coin he could use.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there more than one answer?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DE9CBD1-9C84-4DA2-AACA-9B44C0541B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3211" y="962676"/>
            <a:ext cx="1025291" cy="923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A91234-5948-42B7-B513-DE46597029F8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2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F9F77A6-DF46-430B-B305-9E877047CC5F}"/>
              </a:ext>
            </a:extLst>
          </p:cNvPr>
          <p:cNvSpPr txBox="1"/>
          <p:nvPr/>
        </p:nvSpPr>
        <p:spPr>
          <a:xfrm>
            <a:off x="323341" y="1403852"/>
            <a:ext cx="5933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Bella has emptied her money box.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needs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£6 and 40p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buy her new baby sister a hat.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 a circle around each coin she could use.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there more than one answer?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BFE5CD-A2C8-4C24-B0DB-707AB42D81B8}"/>
              </a:ext>
            </a:extLst>
          </p:cNvPr>
          <p:cNvGrpSpPr/>
          <p:nvPr/>
        </p:nvGrpSpPr>
        <p:grpSpPr>
          <a:xfrm>
            <a:off x="8089492" y="962676"/>
            <a:ext cx="792673" cy="923330"/>
            <a:chOff x="1572944" y="3429000"/>
            <a:chExt cx="1041048" cy="138321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D16CF24-1BE3-4B5E-AF2A-626E183F2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2944" y="3429000"/>
              <a:ext cx="1041048" cy="138321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039939-5BB3-42EE-9240-9BA3399702BD}"/>
                </a:ext>
              </a:extLst>
            </p:cNvPr>
            <p:cNvSpPr/>
            <p:nvPr/>
          </p:nvSpPr>
          <p:spPr>
            <a:xfrm>
              <a:off x="2365513" y="3528391"/>
              <a:ext cx="248479" cy="393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20996E-9F6A-417C-9B96-865B68E81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40" y="4225656"/>
            <a:ext cx="512065" cy="54406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04BE63D-2026-4635-A378-859F5CCF1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84" y="3405461"/>
            <a:ext cx="855322" cy="855322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CC969EA3-BBC2-4552-AFDB-CB9A05381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7" y="3125865"/>
            <a:ext cx="855322" cy="855322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A8655E2-A444-44C2-A2ED-B9DE1C28B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3" y="3110479"/>
            <a:ext cx="589964" cy="589964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47FB9671-FC92-41C2-89F5-44FE6D15A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94" y="3016415"/>
            <a:ext cx="589964" cy="589964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7B766C6D-EC68-4609-B752-4A0D30F11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09" y="3833122"/>
            <a:ext cx="589964" cy="589964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C1A20929-0F11-4D12-87EF-2F0C020B0F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35" y="5171957"/>
            <a:ext cx="589964" cy="589964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40A5EB22-2114-4517-807E-F1752F090E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4" y="4332590"/>
            <a:ext cx="589964" cy="589964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43E918-33C2-4808-AB76-BCD48D8E5A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37" y="4935372"/>
            <a:ext cx="870170" cy="847858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F30672A0-144B-42AD-858E-A9E8873923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09" y="4914063"/>
            <a:ext cx="870170" cy="847858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7800E77D-D151-4C9F-9F63-95E8779FA0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94" y="4004163"/>
            <a:ext cx="717016" cy="717016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FF7E7CAF-F960-457F-88D0-C956363523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21" y="5171957"/>
            <a:ext cx="545791" cy="531198"/>
          </a:xfrm>
          <a:prstGeom prst="rect">
            <a:avLst/>
          </a:prstGeom>
        </p:spPr>
      </p:pic>
      <p:pic>
        <p:nvPicPr>
          <p:cNvPr id="40" name="Picture 39" descr="A close up of a sign&#10;&#10;Description automatically generated">
            <a:extLst>
              <a:ext uri="{FF2B5EF4-FFF2-40B4-BE49-F238E27FC236}">
                <a16:creationId xmlns:a16="http://schemas.microsoft.com/office/drawing/2014/main" id="{60B18CD3-ABFF-427C-A7EE-8E7507D346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1" y="5437556"/>
            <a:ext cx="545791" cy="531198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25CBCDF7-15AC-4979-888E-AE2B998F1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39" y="4332590"/>
            <a:ext cx="717016" cy="7170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D35897-EC7A-469D-9375-E918075DFC13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1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0996E-9F6A-417C-9B96-865B68E81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40" y="4225656"/>
            <a:ext cx="512065" cy="54406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04BE63D-2026-4635-A378-859F5CCF1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84" y="3405461"/>
            <a:ext cx="855322" cy="855322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CC969EA3-BBC2-4552-AFDB-CB9A05381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7" y="3125865"/>
            <a:ext cx="855322" cy="855322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A8655E2-A444-44C2-A2ED-B9DE1C28B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3" y="3110479"/>
            <a:ext cx="589964" cy="589964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47FB9671-FC92-41C2-89F5-44FE6D15A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94" y="3016415"/>
            <a:ext cx="589964" cy="589964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7B766C6D-EC68-4609-B752-4A0D30F117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09" y="3833122"/>
            <a:ext cx="589964" cy="589964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C1A20929-0F11-4D12-87EF-2F0C020B0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35" y="5171957"/>
            <a:ext cx="589964" cy="589964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40A5EB22-2114-4517-807E-F1752F090E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4" y="4332590"/>
            <a:ext cx="589964" cy="589964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43E918-33C2-4808-AB76-BCD48D8E5A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37" y="4935372"/>
            <a:ext cx="870170" cy="847858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F30672A0-144B-42AD-858E-A9E8873923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09" y="4914063"/>
            <a:ext cx="870170" cy="847858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7800E77D-D151-4C9F-9F63-95E8779FA0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94" y="4004163"/>
            <a:ext cx="717016" cy="717016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FF7E7CAF-F960-457F-88D0-C956363523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21" y="5171957"/>
            <a:ext cx="545791" cy="531198"/>
          </a:xfrm>
          <a:prstGeom prst="rect">
            <a:avLst/>
          </a:prstGeom>
        </p:spPr>
      </p:pic>
      <p:pic>
        <p:nvPicPr>
          <p:cNvPr id="40" name="Picture 39" descr="A close up of a sign&#10;&#10;Description automatically generated">
            <a:extLst>
              <a:ext uri="{FF2B5EF4-FFF2-40B4-BE49-F238E27FC236}">
                <a16:creationId xmlns:a16="http://schemas.microsoft.com/office/drawing/2014/main" id="{60B18CD3-ABFF-427C-A7EE-8E7507D346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81" y="5437556"/>
            <a:ext cx="545791" cy="531198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25CBCDF7-15AC-4979-888E-AE2B998F10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39" y="4332590"/>
            <a:ext cx="717016" cy="71701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538A2BE-D67E-4DB5-9F97-4EAC9D919931}"/>
              </a:ext>
            </a:extLst>
          </p:cNvPr>
          <p:cNvSpPr/>
          <p:nvPr/>
        </p:nvSpPr>
        <p:spPr>
          <a:xfrm>
            <a:off x="4403143" y="2769589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1E5663-337C-44F9-812D-ECA1FF5FA228}"/>
              </a:ext>
            </a:extLst>
          </p:cNvPr>
          <p:cNvSpPr/>
          <p:nvPr/>
        </p:nvSpPr>
        <p:spPr>
          <a:xfrm>
            <a:off x="1996362" y="3248858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029202-0113-4240-93C3-07A73C875E9E}"/>
              </a:ext>
            </a:extLst>
          </p:cNvPr>
          <p:cNvSpPr/>
          <p:nvPr/>
        </p:nvSpPr>
        <p:spPr>
          <a:xfrm>
            <a:off x="314017" y="2996238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43CC42-EDE5-4A5B-91DC-4548B7572DE5}"/>
              </a:ext>
            </a:extLst>
          </p:cNvPr>
          <p:cNvSpPr/>
          <p:nvPr/>
        </p:nvSpPr>
        <p:spPr>
          <a:xfrm>
            <a:off x="5792697" y="3595497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F0F7C75-022A-4B3E-850D-C0F16EC877AB}"/>
              </a:ext>
            </a:extLst>
          </p:cNvPr>
          <p:cNvSpPr/>
          <p:nvPr/>
        </p:nvSpPr>
        <p:spPr>
          <a:xfrm>
            <a:off x="792862" y="5113308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5086D85-736B-43E0-94EF-0413CC5468C6}"/>
              </a:ext>
            </a:extLst>
          </p:cNvPr>
          <p:cNvSpPr/>
          <p:nvPr/>
        </p:nvSpPr>
        <p:spPr>
          <a:xfrm>
            <a:off x="3610160" y="4879825"/>
            <a:ext cx="1174228" cy="11742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ADF70A-0EF4-4D62-B963-C88BF5FE93F9}"/>
              </a:ext>
            </a:extLst>
          </p:cNvPr>
          <p:cNvSpPr/>
          <p:nvPr/>
        </p:nvSpPr>
        <p:spPr>
          <a:xfrm>
            <a:off x="7372751" y="3866039"/>
            <a:ext cx="1424125" cy="2027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one way of finding the answer, but there are others.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other ways can you discover?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EC6C45-606D-4061-82F8-E8C335CEAEBA}"/>
              </a:ext>
            </a:extLst>
          </p:cNvPr>
          <p:cNvSpPr txBox="1"/>
          <p:nvPr/>
        </p:nvSpPr>
        <p:spPr>
          <a:xfrm>
            <a:off x="323341" y="1403852"/>
            <a:ext cx="5933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Bella has emptied her money box.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needs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£6 and 40p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buy her new baby sister a hat.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Put a circle around each coin she could use.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there more than one answer?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7F7F6D-486C-49FD-8C3E-6745CA746EB5}"/>
              </a:ext>
            </a:extLst>
          </p:cNvPr>
          <p:cNvGrpSpPr/>
          <p:nvPr/>
        </p:nvGrpSpPr>
        <p:grpSpPr>
          <a:xfrm>
            <a:off x="8089492" y="962676"/>
            <a:ext cx="792673" cy="923330"/>
            <a:chOff x="1572944" y="3429000"/>
            <a:chExt cx="1041048" cy="138321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6D14E26-23D3-4B89-AAD8-1A8377FFB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72944" y="3429000"/>
              <a:ext cx="1041048" cy="1383211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2492BAD-1106-4817-9DBB-6CB800D14C93}"/>
                </a:ext>
              </a:extLst>
            </p:cNvPr>
            <p:cNvSpPr/>
            <p:nvPr/>
          </p:nvSpPr>
          <p:spPr>
            <a:xfrm>
              <a:off x="2365513" y="3528391"/>
              <a:ext cx="248479" cy="393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AAF0339-B9A3-4D3C-A51E-F4C6C87C95AA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9EB8A69-566C-4E78-AADD-7B2A008D6E9B}"/>
              </a:ext>
            </a:extLst>
          </p:cNvPr>
          <p:cNvGrpSpPr/>
          <p:nvPr/>
        </p:nvGrpSpPr>
        <p:grpSpPr>
          <a:xfrm>
            <a:off x="270208" y="2697235"/>
            <a:ext cx="1077597" cy="1175502"/>
            <a:chOff x="635076" y="1995487"/>
            <a:chExt cx="1047750" cy="122437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7965AF1-45F3-44AB-BBC7-C32860657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076" y="1995487"/>
              <a:ext cx="1047750" cy="92392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3F3851-F2CA-49BF-865E-1CE3E0E9B8D1}"/>
                </a:ext>
              </a:extLst>
            </p:cNvPr>
            <p:cNvSpPr/>
            <p:nvPr/>
          </p:nvSpPr>
          <p:spPr>
            <a:xfrm>
              <a:off x="930312" y="2850526"/>
              <a:ext cx="578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Ava</a:t>
              </a:r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1EDFDC-6002-4EAC-856E-2DBDCB534188}"/>
              </a:ext>
            </a:extLst>
          </p:cNvPr>
          <p:cNvGrpSpPr/>
          <p:nvPr/>
        </p:nvGrpSpPr>
        <p:grpSpPr>
          <a:xfrm>
            <a:off x="212491" y="3909345"/>
            <a:ext cx="1317235" cy="1219445"/>
            <a:chOff x="297561" y="1865947"/>
            <a:chExt cx="1582841" cy="145689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E8426B-6D06-446D-95A4-45FF1F88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561" y="1865947"/>
              <a:ext cx="1582841" cy="108756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E5DA2D-86C3-46A9-B912-ABD72786F6D0}"/>
                </a:ext>
              </a:extLst>
            </p:cNvPr>
            <p:cNvSpPr txBox="1"/>
            <p:nvPr/>
          </p:nvSpPr>
          <p:spPr>
            <a:xfrm>
              <a:off x="793426" y="2953512"/>
              <a:ext cx="852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Ollie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735EB722-33A8-4142-89F4-7BFD2A1D6C75}"/>
              </a:ext>
            </a:extLst>
          </p:cNvPr>
          <p:cNvSpPr/>
          <p:nvPr/>
        </p:nvSpPr>
        <p:spPr>
          <a:xfrm>
            <a:off x="2181401" y="2224902"/>
            <a:ext cx="3333388" cy="1478568"/>
          </a:xfrm>
          <a:prstGeom prst="wedgeEllipseCallout">
            <a:avLst>
              <a:gd name="adj1" fmla="val -76974"/>
              <a:gd name="adj2" fmla="val 24694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coins in my pocket.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80p altogether.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8DA47B72-781A-45C3-8FA4-56157348DB67}"/>
              </a:ext>
            </a:extLst>
          </p:cNvPr>
          <p:cNvSpPr/>
          <p:nvPr/>
        </p:nvSpPr>
        <p:spPr>
          <a:xfrm>
            <a:off x="2357306" y="3788474"/>
            <a:ext cx="2994877" cy="1378039"/>
          </a:xfrm>
          <a:prstGeom prst="wedgeEllipseCallout">
            <a:avLst>
              <a:gd name="adj1" fmla="val -84101"/>
              <a:gd name="adj2" fmla="val 10605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coins in my pocket.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also have 80p altogether.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2441427D-D4FD-4E88-8908-9CCBC00BB3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34" y="2877679"/>
            <a:ext cx="602246" cy="586143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8058079F-3C9C-4818-8359-40FC8B21B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90" y="2877679"/>
            <a:ext cx="602246" cy="586143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8FF0DB29-69E2-4D80-A4CA-2312AF397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28" y="2116528"/>
            <a:ext cx="602246" cy="586143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11D6276D-B63D-4A1B-8954-18FB6D118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84" y="2116529"/>
            <a:ext cx="602246" cy="586143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465D9D16-FFB1-41CD-ACC0-8E44D03BA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76" y="4713911"/>
            <a:ext cx="602246" cy="586143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A36121D9-325E-448D-B757-B658EF94CA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85" y="4043349"/>
            <a:ext cx="670562" cy="670562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9E6D4D6F-2F98-43CB-88E3-7BD68546B1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78" y="4027013"/>
            <a:ext cx="920558" cy="89695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8E6AEAA-E51B-4FBF-A657-7975E6C9221C}"/>
              </a:ext>
            </a:extLst>
          </p:cNvPr>
          <p:cNvSpPr/>
          <p:nvPr/>
        </p:nvSpPr>
        <p:spPr>
          <a:xfrm>
            <a:off x="323341" y="1300061"/>
            <a:ext cx="5712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 and Ollie have some coins in their pockets.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what they are saying true or false?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show how you know?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B2E0E8-174E-4AB6-8DA1-5BFD912AA864}"/>
              </a:ext>
            </a:extLst>
          </p:cNvPr>
          <p:cNvSpPr txBox="1"/>
          <p:nvPr/>
        </p:nvSpPr>
        <p:spPr>
          <a:xfrm>
            <a:off x="323341" y="962676"/>
            <a:ext cx="216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1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40093</TotalTime>
  <Words>1252</Words>
  <Application>Microsoft Macintosh PowerPoint</Application>
  <PresentationFormat>On-screen Show (4:3)</PresentationFormat>
  <Paragraphs>210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Source Sans Pro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Microsoft Office User</cp:lastModifiedBy>
  <cp:revision>1572</cp:revision>
  <dcterms:created xsi:type="dcterms:W3CDTF">2018-09-08T23:27:11Z</dcterms:created>
  <dcterms:modified xsi:type="dcterms:W3CDTF">2020-04-25T14:30:06Z</dcterms:modified>
</cp:coreProperties>
</file>