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8"/>
  </p:notesMasterIdLst>
  <p:sldIdLst>
    <p:sldId id="1610" r:id="rId2"/>
    <p:sldId id="1611" r:id="rId3"/>
    <p:sldId id="1531" r:id="rId4"/>
    <p:sldId id="1612" r:id="rId5"/>
    <p:sldId id="1613" r:id="rId6"/>
    <p:sldId id="1614" r:id="rId7"/>
    <p:sldId id="1615" r:id="rId8"/>
    <p:sldId id="1616" r:id="rId9"/>
    <p:sldId id="1617" r:id="rId10"/>
    <p:sldId id="1618" r:id="rId11"/>
    <p:sldId id="1320" r:id="rId12"/>
    <p:sldId id="1630" r:id="rId13"/>
    <p:sldId id="1608" r:id="rId14"/>
    <p:sldId id="1631" r:id="rId15"/>
    <p:sldId id="1621" r:id="rId16"/>
    <p:sldId id="1632" r:id="rId17"/>
    <p:sldId id="1270" r:id="rId18"/>
    <p:sldId id="1623" r:id="rId19"/>
    <p:sldId id="1609" r:id="rId20"/>
    <p:sldId id="1624" r:id="rId21"/>
    <p:sldId id="1625" r:id="rId22"/>
    <p:sldId id="1626" r:id="rId23"/>
    <p:sldId id="1227" r:id="rId24"/>
    <p:sldId id="1627" r:id="rId25"/>
    <p:sldId id="1546" r:id="rId26"/>
    <p:sldId id="1628" r:id="rId2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88CDA"/>
    <a:srgbClr val="526894"/>
    <a:srgbClr val="0CC1D9"/>
    <a:srgbClr val="C73A43"/>
    <a:srgbClr val="CC0000"/>
    <a:srgbClr val="000000"/>
    <a:srgbClr val="13BD8A"/>
    <a:srgbClr val="DA2E41"/>
    <a:srgbClr val="FADF47"/>
    <a:srgbClr val="EE7C3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0526" autoAdjust="0"/>
    <p:restoredTop sz="94660"/>
  </p:normalViewPr>
  <p:slideViewPr>
    <p:cSldViewPr snapToGrid="0">
      <p:cViewPr varScale="1">
        <p:scale>
          <a:sx n="94" d="100"/>
          <a:sy n="94" d="100"/>
        </p:scale>
        <p:origin x="192" y="40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1D29D1C-8C3E-4310-9EF0-019410E55AD5}" type="datetimeFigureOut">
              <a:rPr lang="en-GB" smtClean="0"/>
              <a:t>06/05/2020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56EE0C4-5D00-42C4-BE61-F78AE99EEBB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783082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hyperlink" Target="https://thirdspacelearning.com/ub-interventions-general/?utm_source=download&amp;utm_medium=resource&amp;utm_campaign=tsl_february_2019&amp;utm_content=26_02_19_wr_ppt_year3_fractions_sp5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B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7A87578A-0C98-4E07-89CB-153445462EFA}"/>
              </a:ext>
            </a:extLst>
          </p:cNvPr>
          <p:cNvSpPr/>
          <p:nvPr userDrawn="1"/>
        </p:nvSpPr>
        <p:spPr>
          <a:xfrm>
            <a:off x="0" y="-4274"/>
            <a:ext cx="1332362" cy="513799"/>
          </a:xfrm>
          <a:prstGeom prst="rect">
            <a:avLst/>
          </a:prstGeom>
          <a:solidFill>
            <a:srgbClr val="FADF47"/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1400" b="1" dirty="0">
              <a:solidFill>
                <a:srgbClr val="92D050"/>
              </a:solidFill>
              <a:latin typeface="Arial" panose="020B0604020202020204" pitchFamily="34" charset="0"/>
              <a:ea typeface="Tahoma"/>
              <a:cs typeface="Arial" panose="020B0604020202020204" pitchFamily="34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1B50C3D3-DBDB-4291-AAC7-C8A5AB47D1E1}"/>
              </a:ext>
            </a:extLst>
          </p:cNvPr>
          <p:cNvSpPr/>
          <p:nvPr userDrawn="1"/>
        </p:nvSpPr>
        <p:spPr>
          <a:xfrm>
            <a:off x="1331643" y="-718"/>
            <a:ext cx="7812358" cy="510646"/>
          </a:xfrm>
          <a:prstGeom prst="rect">
            <a:avLst/>
          </a:prstGeom>
          <a:solidFill>
            <a:srgbClr val="388CDA"/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sz="1200" b="0" dirty="0">
                <a:solidFill>
                  <a:schemeClr val="bg1"/>
                </a:solidFill>
                <a:latin typeface="Arial" panose="020B0604020202020204" pitchFamily="34" charset="0"/>
                <a:ea typeface="Tahoma"/>
                <a:cs typeface="Arial" panose="020B0604020202020204" pitchFamily="34" charset="0"/>
              </a:rPr>
              <a:t>Year 2 Money Lesson 10</a:t>
            </a:r>
            <a:endParaRPr lang="en-US" sz="1400" b="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95E977A0-D59B-4127-B988-0357B17748EC}"/>
              </a:ext>
            </a:extLst>
          </p:cNvPr>
          <p:cNvSpPr/>
          <p:nvPr userDrawn="1"/>
        </p:nvSpPr>
        <p:spPr>
          <a:xfrm>
            <a:off x="-35226" y="6408064"/>
            <a:ext cx="9179226" cy="50073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US" sz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" name="Picture 8" descr="A close up of a logo&#10;&#10;Description generated with very high confidence">
            <a:extLst>
              <a:ext uri="{FF2B5EF4-FFF2-40B4-BE49-F238E27FC236}">
                <a16:creationId xmlns:a16="http://schemas.microsoft.com/office/drawing/2014/main" id="{BB37979D-0168-493E-96C8-3F8ECF00115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06388" y="6529811"/>
            <a:ext cx="2646941" cy="222263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CA6EDBD0-03A3-4AF0-ACAC-E7DC67E310CD}"/>
              </a:ext>
            </a:extLst>
          </p:cNvPr>
          <p:cNvSpPr txBox="1"/>
          <p:nvPr userDrawn="1"/>
        </p:nvSpPr>
        <p:spPr>
          <a:xfrm>
            <a:off x="382588" y="6336576"/>
            <a:ext cx="8720586" cy="830997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 algn="r"/>
            <a:br>
              <a:rPr lang="en-US" sz="1100" dirty="0">
                <a:latin typeface="Arial" panose="020B0604020202020204" pitchFamily="34" charset="0"/>
                <a:ea typeface="Source Sans Pro" panose="020B0503030403020204" pitchFamily="34" charset="0"/>
                <a:cs typeface="Arial" panose="020B0604020202020204" pitchFamily="34" charset="0"/>
              </a:rPr>
            </a:br>
            <a:r>
              <a:rPr lang="en-US" sz="1100" dirty="0">
                <a:solidFill>
                  <a:srgbClr val="388CDA"/>
                </a:solidFill>
                <a:latin typeface="Arial" panose="020B0604020202020204" pitchFamily="34" charset="0"/>
                <a:ea typeface="Source Sans Pro" panose="020B0503030403020204" pitchFamily="34" charset="0"/>
                <a:cs typeface="Arial" panose="020B0604020202020204" pitchFamily="34" charset="0"/>
                <a:hlinkClick r:id="rId3"/>
              </a:rPr>
              <a:t>thirdspacelearning.com</a:t>
            </a:r>
            <a:r>
              <a:rPr lang="en-US" sz="1100" dirty="0">
                <a:latin typeface="Arial" panose="020B0604020202020204" pitchFamily="34" charset="0"/>
                <a:ea typeface="Source Sans Pro" panose="020B0503030403020204" pitchFamily="34" charset="0"/>
                <a:cs typeface="Arial" panose="020B0604020202020204" pitchFamily="34" charset="0"/>
              </a:rPr>
              <a:t> Specialist 1-to-1 </a:t>
            </a:r>
            <a:r>
              <a:rPr lang="en-US" sz="1100" dirty="0" err="1">
                <a:latin typeface="Arial" panose="020B0604020202020204" pitchFamily="34" charset="0"/>
                <a:ea typeface="Source Sans Pro" panose="020B0503030403020204" pitchFamily="34" charset="0"/>
                <a:cs typeface="Arial" panose="020B0604020202020204" pitchFamily="34" charset="0"/>
              </a:rPr>
              <a:t>maths</a:t>
            </a:r>
            <a:r>
              <a:rPr lang="en-US" sz="1100" dirty="0">
                <a:latin typeface="Arial" panose="020B0604020202020204" pitchFamily="34" charset="0"/>
                <a:ea typeface="Source Sans Pro" panose="020B0503030403020204" pitchFamily="34" charset="0"/>
                <a:cs typeface="Arial" panose="020B0604020202020204" pitchFamily="34" charset="0"/>
              </a:rPr>
              <a:t> interventions and curriculum resources</a:t>
            </a:r>
          </a:p>
          <a:p>
            <a:pPr algn="r"/>
            <a:endParaRPr lang="en-US" sz="1200" dirty="0">
              <a:latin typeface="Arial" panose="020B0604020202020204" pitchFamily="34" charset="0"/>
              <a:ea typeface="Source Sans Pro" panose="020B0503030403020204" pitchFamily="34" charset="0"/>
              <a:cs typeface="Arial" panose="020B0604020202020204" pitchFamily="34" charset="0"/>
            </a:endParaRPr>
          </a:p>
          <a:p>
            <a:pPr algn="r"/>
            <a:endParaRPr lang="en-US" sz="1200" dirty="0">
              <a:latin typeface="Arial" panose="020B0604020202020204" pitchFamily="34" charset="0"/>
              <a:ea typeface="Source Sans Pro" panose="020B0503030403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7C28289-A731-4F13-AA5A-6C362F4EE55E}"/>
              </a:ext>
            </a:extLst>
          </p:cNvPr>
          <p:cNvSpPr txBox="1"/>
          <p:nvPr userDrawn="1"/>
        </p:nvSpPr>
        <p:spPr>
          <a:xfrm>
            <a:off x="226024" y="520414"/>
            <a:ext cx="8720586" cy="954107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800" b="0" dirty="0">
                <a:solidFill>
                  <a:srgbClr val="388CD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use my addition and subtraction skills to solve 2-step problems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7D96677A-50D7-4833-A9B0-EBD23DE74D11}"/>
              </a:ext>
            </a:extLst>
          </p:cNvPr>
          <p:cNvSpPr/>
          <p:nvPr userDrawn="1"/>
        </p:nvSpPr>
        <p:spPr>
          <a:xfrm>
            <a:off x="226024" y="121668"/>
            <a:ext cx="950901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fld id="{9EF046D9-8B07-4634-9C1D-18D8EFE4578C}" type="datetime1">
              <a:rPr lang="en-GB" sz="1200" b="0" smtClean="0">
                <a:latin typeface="Arial" panose="020B0604020202020204" pitchFamily="34" charset="0"/>
                <a:ea typeface="Source Sans Pro" panose="020B0503030403020204" pitchFamily="34" charset="0"/>
                <a:cs typeface="Arial" panose="020B0604020202020204" pitchFamily="34" charset="0"/>
              </a:rPr>
              <a:pPr/>
              <a:t>06/05/2020</a:t>
            </a:fld>
            <a:endParaRPr lang="en-GB" sz="1200" b="0" dirty="0"/>
          </a:p>
        </p:txBody>
      </p:sp>
    </p:spTree>
    <p:extLst>
      <p:ext uri="{BB962C8B-B14F-4D97-AF65-F5344CB8AC3E}">
        <p14:creationId xmlns:p14="http://schemas.microsoft.com/office/powerpoint/2010/main" val="39162549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BFA37B-D5E0-478A-B25A-3535C3D71C69}" type="datetimeFigureOut">
              <a:rPr lang="en-GB" smtClean="0"/>
              <a:t>06/05/2020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93E08C-9161-4901-AF10-B7EB434F8A1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046286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BFA37B-D5E0-478A-B25A-3535C3D71C69}" type="datetimeFigureOut">
              <a:rPr lang="en-GB" smtClean="0"/>
              <a:t>06/05/2020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93E08C-9161-4901-AF10-B7EB434F8A1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4907250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BFA37B-D5E0-478A-B25A-3535C3D71C69}" type="datetimeFigureOut">
              <a:rPr lang="en-GB" smtClean="0"/>
              <a:t>06/05/2020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93E08C-9161-4901-AF10-B7EB434F8A1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310092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lide B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7A87578A-0C98-4E07-89CB-153445462EFA}"/>
              </a:ext>
            </a:extLst>
          </p:cNvPr>
          <p:cNvSpPr/>
          <p:nvPr userDrawn="1"/>
        </p:nvSpPr>
        <p:spPr>
          <a:xfrm>
            <a:off x="0" y="-4274"/>
            <a:ext cx="1332362" cy="513799"/>
          </a:xfrm>
          <a:prstGeom prst="rect">
            <a:avLst/>
          </a:prstGeom>
          <a:solidFill>
            <a:srgbClr val="FADF47"/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1400" b="1" dirty="0">
              <a:solidFill>
                <a:srgbClr val="92D050"/>
              </a:solidFill>
              <a:latin typeface="Arial" panose="020B0604020202020204" pitchFamily="34" charset="0"/>
              <a:ea typeface="Tahoma"/>
              <a:cs typeface="Arial" panose="020B0604020202020204" pitchFamily="34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1B50C3D3-DBDB-4291-AAC7-C8A5AB47D1E1}"/>
              </a:ext>
            </a:extLst>
          </p:cNvPr>
          <p:cNvSpPr/>
          <p:nvPr userDrawn="1"/>
        </p:nvSpPr>
        <p:spPr>
          <a:xfrm>
            <a:off x="1331643" y="-718"/>
            <a:ext cx="7812358" cy="510646"/>
          </a:xfrm>
          <a:prstGeom prst="rect">
            <a:avLst/>
          </a:prstGeom>
          <a:solidFill>
            <a:srgbClr val="388CDA"/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sz="1200" b="0" dirty="0">
                <a:solidFill>
                  <a:schemeClr val="bg1"/>
                </a:solidFill>
                <a:latin typeface="Arial" panose="020B0604020202020204" pitchFamily="34" charset="0"/>
                <a:ea typeface="Tahoma"/>
                <a:cs typeface="Arial" panose="020B0604020202020204" pitchFamily="34" charset="0"/>
              </a:rPr>
              <a:t>Year 2 Money Lesson 10</a:t>
            </a:r>
            <a:endParaRPr lang="en-US" sz="1400" b="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A6EDBD0-03A3-4AF0-ACAC-E7DC67E310CD}"/>
              </a:ext>
            </a:extLst>
          </p:cNvPr>
          <p:cNvSpPr txBox="1"/>
          <p:nvPr userDrawn="1"/>
        </p:nvSpPr>
        <p:spPr>
          <a:xfrm>
            <a:off x="382588" y="6521242"/>
            <a:ext cx="8720586" cy="461665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 algn="r"/>
            <a:endParaRPr lang="en-US" sz="1200" dirty="0">
              <a:latin typeface="Arial" panose="020B0604020202020204" pitchFamily="34" charset="0"/>
              <a:ea typeface="Source Sans Pro" panose="020B0503030403020204" pitchFamily="34" charset="0"/>
              <a:cs typeface="Arial" panose="020B0604020202020204" pitchFamily="34" charset="0"/>
            </a:endParaRPr>
          </a:p>
          <a:p>
            <a:pPr algn="r"/>
            <a:endParaRPr lang="en-US" sz="1200" dirty="0">
              <a:latin typeface="Arial" panose="020B0604020202020204" pitchFamily="34" charset="0"/>
              <a:ea typeface="Source Sans Pro" panose="020B0503030403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7C28289-A731-4F13-AA5A-6C362F4EE55E}"/>
              </a:ext>
            </a:extLst>
          </p:cNvPr>
          <p:cNvSpPr txBox="1"/>
          <p:nvPr userDrawn="1"/>
        </p:nvSpPr>
        <p:spPr>
          <a:xfrm>
            <a:off x="226024" y="768298"/>
            <a:ext cx="4092229" cy="5570756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1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At Third Space Learning we provide personalised online lessons from specialist maths tutors to support the target groups in your school.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600" b="1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These ready-to-go slides are designed to work alongside our interventions to supplement quality first teaching and raise attainment in maths for all pupils.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6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To find out more about how you could use our 1-to-1 interventions year-round to boost maths progress in your school then get in touch: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6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020 3771 0095 hello@thirdspacelearning.com</a:t>
            </a:r>
          </a:p>
          <a:p>
            <a:endParaRPr lang="en-US" sz="16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Boosting </a:t>
            </a:r>
            <a:r>
              <a:rPr lang="en-US" sz="16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maths</a:t>
            </a:r>
            <a:r>
              <a:rPr lang="en-US" sz="1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progress through 1-to-1 conversations… </a:t>
            </a:r>
          </a:p>
          <a:p>
            <a:endParaRPr lang="en-US" sz="18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18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7D96677A-50D7-4833-A9B0-EBD23DE74D11}"/>
              </a:ext>
            </a:extLst>
          </p:cNvPr>
          <p:cNvSpPr/>
          <p:nvPr userDrawn="1"/>
        </p:nvSpPr>
        <p:spPr>
          <a:xfrm>
            <a:off x="226024" y="121668"/>
            <a:ext cx="950901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fld id="{9EF046D9-8B07-4634-9C1D-18D8EFE4578C}" type="datetime1">
              <a:rPr lang="en-GB" sz="1200" b="0" smtClean="0">
                <a:latin typeface="Arial" panose="020B0604020202020204" pitchFamily="34" charset="0"/>
                <a:ea typeface="Source Sans Pro" panose="020B0503030403020204" pitchFamily="34" charset="0"/>
                <a:cs typeface="Arial" panose="020B0604020202020204" pitchFamily="34" charset="0"/>
              </a:rPr>
              <a:pPr/>
              <a:t>06/05/2020</a:t>
            </a:fld>
            <a:endParaRPr lang="en-GB" sz="1200" b="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EE23DD0-83B0-4B69-80F5-CF1108C2347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123" r="15217" b="277"/>
          <a:stretch/>
        </p:blipFill>
        <p:spPr>
          <a:xfrm>
            <a:off x="4745385" y="509525"/>
            <a:ext cx="4398616" cy="6348475"/>
          </a:xfrm>
          <a:prstGeom prst="rect">
            <a:avLst/>
          </a:prstGeom>
        </p:spPr>
      </p:pic>
      <p:pic>
        <p:nvPicPr>
          <p:cNvPr id="10" name="Picture 8" descr="A close up of a logo&#10;&#10;Description generated with very high confidence">
            <a:extLst>
              <a:ext uri="{FF2B5EF4-FFF2-40B4-BE49-F238E27FC236}">
                <a16:creationId xmlns:a16="http://schemas.microsoft.com/office/drawing/2014/main" id="{F2139FB0-A222-4335-A10C-2ADEF832E6E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41761" y="6409707"/>
            <a:ext cx="2646941" cy="222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12766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BFA37B-D5E0-478A-B25A-3535C3D71C69}" type="datetimeFigureOut">
              <a:rPr lang="en-GB" smtClean="0"/>
              <a:t>06/05/2020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93E08C-9161-4901-AF10-B7EB434F8A1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689761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BFA37B-D5E0-478A-B25A-3535C3D71C69}" type="datetimeFigureOut">
              <a:rPr lang="en-GB" smtClean="0"/>
              <a:t>06/05/2020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93E08C-9161-4901-AF10-B7EB434F8A1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439188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BFA37B-D5E0-478A-B25A-3535C3D71C69}" type="datetimeFigureOut">
              <a:rPr lang="en-GB" smtClean="0"/>
              <a:t>06/05/2020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93E08C-9161-4901-AF10-B7EB434F8A1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6345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BFA37B-D5E0-478A-B25A-3535C3D71C69}" type="datetimeFigureOut">
              <a:rPr lang="en-GB" smtClean="0"/>
              <a:t>06/05/2020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93E08C-9161-4901-AF10-B7EB434F8A1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737077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BFA37B-D5E0-478A-B25A-3535C3D71C69}" type="datetimeFigureOut">
              <a:rPr lang="en-GB" smtClean="0"/>
              <a:t>06/05/2020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93E08C-9161-4901-AF10-B7EB434F8A1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000180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755248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BFA37B-D5E0-478A-B25A-3535C3D71C69}" type="datetimeFigureOut">
              <a:rPr lang="en-GB" smtClean="0"/>
              <a:t>06/05/2020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93E08C-9161-4901-AF10-B7EB434F8A1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336482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BFA37B-D5E0-478A-B25A-3535C3D71C69}" type="datetimeFigureOut">
              <a:rPr lang="en-GB" smtClean="0"/>
              <a:t>06/05/2020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93E08C-9161-4901-AF10-B7EB434F8A1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780605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73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  <p:sldLayoutId id="2147483671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1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8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6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9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3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Box 20">
            <a:extLst>
              <a:ext uri="{FF2B5EF4-FFF2-40B4-BE49-F238E27FC236}">
                <a16:creationId xmlns:a16="http://schemas.microsoft.com/office/drawing/2014/main" id="{62D641D0-746A-4652-AD20-B722CAD3052D}"/>
              </a:ext>
            </a:extLst>
          </p:cNvPr>
          <p:cNvSpPr txBox="1"/>
          <p:nvPr/>
        </p:nvSpPr>
        <p:spPr>
          <a:xfrm>
            <a:off x="303613" y="2102581"/>
            <a:ext cx="109517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b="1" dirty="0">
                <a:latin typeface="Arial" panose="020B0604020202020204" pitchFamily="34" charset="0"/>
                <a:cs typeface="Arial" panose="020B0604020202020204" pitchFamily="34" charset="0"/>
              </a:rPr>
              <a:t>Starter:</a:t>
            </a:r>
            <a:endParaRPr lang="en-GB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42B67E8-B43F-40DB-942F-4D7F73B4C031}"/>
              </a:ext>
            </a:extLst>
          </p:cNvPr>
          <p:cNvSpPr txBox="1"/>
          <p:nvPr/>
        </p:nvSpPr>
        <p:spPr>
          <a:xfrm>
            <a:off x="381000" y="1495164"/>
            <a:ext cx="8048336" cy="58477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I can solve word problems about money with two steps to the question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I can show what I know using a bar model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4D78F1A3-FF9C-4CEC-AC73-52D355549B7D}"/>
              </a:ext>
            </a:extLst>
          </p:cNvPr>
          <p:cNvSpPr txBox="1"/>
          <p:nvPr/>
        </p:nvSpPr>
        <p:spPr>
          <a:xfrm>
            <a:off x="288149" y="2455570"/>
            <a:ext cx="548639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Bishan and Evie both had a £1 coin.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They both spent 75p. 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Do you agree with the children? Why? Why not?</a:t>
            </a: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CA92E076-4D8C-46B5-90B7-CFAD332525B6}"/>
              </a:ext>
            </a:extLst>
          </p:cNvPr>
          <p:cNvGrpSpPr/>
          <p:nvPr/>
        </p:nvGrpSpPr>
        <p:grpSpPr>
          <a:xfrm>
            <a:off x="63070" y="3401773"/>
            <a:ext cx="4142898" cy="2013775"/>
            <a:chOff x="24735" y="2804082"/>
            <a:chExt cx="4142898" cy="2013775"/>
          </a:xfrm>
        </p:grpSpPr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AA74289B-DDB3-4A41-BA69-549EC9FBC54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4735" y="3510146"/>
              <a:ext cx="1562874" cy="1307711"/>
            </a:xfrm>
            <a:prstGeom prst="rect">
              <a:avLst/>
            </a:prstGeom>
          </p:spPr>
        </p:pic>
        <p:sp>
          <p:nvSpPr>
            <p:cNvPr id="17" name="Speech Bubble: Oval 16">
              <a:extLst>
                <a:ext uri="{FF2B5EF4-FFF2-40B4-BE49-F238E27FC236}">
                  <a16:creationId xmlns:a16="http://schemas.microsoft.com/office/drawing/2014/main" id="{0483AF93-7F9D-46D2-9DDE-B6194CB934B2}"/>
                </a:ext>
              </a:extLst>
            </p:cNvPr>
            <p:cNvSpPr/>
            <p:nvPr/>
          </p:nvSpPr>
          <p:spPr>
            <a:xfrm>
              <a:off x="1383897" y="2804082"/>
              <a:ext cx="2783736" cy="1425556"/>
            </a:xfrm>
            <a:prstGeom prst="wedgeEllipseCallout">
              <a:avLst>
                <a:gd name="adj1" fmla="val -62210"/>
                <a:gd name="adj2" fmla="val 52524"/>
              </a:avLst>
            </a:prstGeom>
            <a:solidFill>
              <a:schemeClr val="bg1"/>
            </a:solidFill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I received 4 silver coins for my change.</a:t>
              </a:r>
              <a:endParaRPr lang="en-GB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6A344B3F-8FA9-4AEA-A386-19D813708402}"/>
              </a:ext>
            </a:extLst>
          </p:cNvPr>
          <p:cNvGrpSpPr/>
          <p:nvPr/>
        </p:nvGrpSpPr>
        <p:grpSpPr>
          <a:xfrm>
            <a:off x="4572000" y="3315375"/>
            <a:ext cx="4125692" cy="2047461"/>
            <a:chOff x="796087" y="1865023"/>
            <a:chExt cx="4125692" cy="1717833"/>
          </a:xfrm>
        </p:grpSpPr>
        <p:grpSp>
          <p:nvGrpSpPr>
            <p:cNvPr id="19" name="Group 18">
              <a:extLst>
                <a:ext uri="{FF2B5EF4-FFF2-40B4-BE49-F238E27FC236}">
                  <a16:creationId xmlns:a16="http://schemas.microsoft.com/office/drawing/2014/main" id="{62271AE7-56C4-42AF-B98E-1FB5168EFC80}"/>
                </a:ext>
              </a:extLst>
            </p:cNvPr>
            <p:cNvGrpSpPr/>
            <p:nvPr/>
          </p:nvGrpSpPr>
          <p:grpSpPr>
            <a:xfrm>
              <a:off x="3829402" y="1865023"/>
              <a:ext cx="1092377" cy="1203461"/>
              <a:chOff x="4687824" y="1411605"/>
              <a:chExt cx="1164336" cy="1279017"/>
            </a:xfrm>
          </p:grpSpPr>
          <p:pic>
            <p:nvPicPr>
              <p:cNvPr id="22" name="Picture 21">
                <a:extLst>
                  <a:ext uri="{FF2B5EF4-FFF2-40B4-BE49-F238E27FC236}">
                    <a16:creationId xmlns:a16="http://schemas.microsoft.com/office/drawing/2014/main" id="{3E5267E8-161C-4BF7-88C4-B00C4C528A0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4687824" y="1661922"/>
                <a:ext cx="1066800" cy="1028700"/>
              </a:xfrm>
              <a:prstGeom prst="rect">
                <a:avLst/>
              </a:prstGeom>
            </p:spPr>
          </p:pic>
          <p:sp>
            <p:nvSpPr>
              <p:cNvPr id="23" name="Rectangle 22">
                <a:extLst>
                  <a:ext uri="{FF2B5EF4-FFF2-40B4-BE49-F238E27FC236}">
                    <a16:creationId xmlns:a16="http://schemas.microsoft.com/office/drawing/2014/main" id="{F4912F2D-739D-4180-8A79-7EBA71535597}"/>
                  </a:ext>
                </a:extLst>
              </p:cNvPr>
              <p:cNvSpPr/>
              <p:nvPr/>
            </p:nvSpPr>
            <p:spPr>
              <a:xfrm>
                <a:off x="5468112" y="1411605"/>
                <a:ext cx="384048" cy="301752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sp>
          <p:nvSpPr>
            <p:cNvPr id="20" name="Speech Bubble: Oval 19">
              <a:extLst>
                <a:ext uri="{FF2B5EF4-FFF2-40B4-BE49-F238E27FC236}">
                  <a16:creationId xmlns:a16="http://schemas.microsoft.com/office/drawing/2014/main" id="{B1698793-EDAA-48DC-AA6B-56E86A7A2E47}"/>
                </a:ext>
              </a:extLst>
            </p:cNvPr>
            <p:cNvSpPr/>
            <p:nvPr/>
          </p:nvSpPr>
          <p:spPr>
            <a:xfrm>
              <a:off x="796087" y="1865023"/>
              <a:ext cx="2941807" cy="1717833"/>
            </a:xfrm>
            <a:prstGeom prst="wedgeEllipseCallout">
              <a:avLst>
                <a:gd name="adj1" fmla="val 58133"/>
                <a:gd name="adj2" fmla="val 3585"/>
              </a:avLst>
            </a:prstGeom>
            <a:solidFill>
              <a:schemeClr val="bg1"/>
            </a:solidFill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ctr"/>
              <a:r>
                <a:rPr lang="en-US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I also received 4 coins for my change, but they were all different to Evie’s.</a:t>
              </a:r>
            </a:p>
            <a:p>
              <a:pPr algn="ctr"/>
              <a:endParaRPr lang="en-GB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6459346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>
            <a:extLst>
              <a:ext uri="{FF2B5EF4-FFF2-40B4-BE49-F238E27FC236}">
                <a16:creationId xmlns:a16="http://schemas.microsoft.com/office/drawing/2014/main" id="{A78C3AA6-81D6-4034-B56B-2A5B59ED5109}"/>
              </a:ext>
            </a:extLst>
          </p:cNvPr>
          <p:cNvGrpSpPr/>
          <p:nvPr/>
        </p:nvGrpSpPr>
        <p:grpSpPr>
          <a:xfrm>
            <a:off x="271116" y="5286582"/>
            <a:ext cx="4980404" cy="1109990"/>
            <a:chOff x="626165" y="3140765"/>
            <a:chExt cx="5297558" cy="1371600"/>
          </a:xfrm>
        </p:grpSpPr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8128FE92-E3A2-4B4A-B8EF-C7535B0EAC98}"/>
                </a:ext>
              </a:extLst>
            </p:cNvPr>
            <p:cNvSpPr/>
            <p:nvPr/>
          </p:nvSpPr>
          <p:spPr>
            <a:xfrm>
              <a:off x="626165" y="3140765"/>
              <a:ext cx="5297557" cy="685800"/>
            </a:xfrm>
            <a:prstGeom prst="rect">
              <a:avLst/>
            </a:prstGeom>
            <a:solidFill>
              <a:srgbClr val="92D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B2B3AA58-63E7-4AD2-83AC-9B530527E624}"/>
                </a:ext>
              </a:extLst>
            </p:cNvPr>
            <p:cNvSpPr/>
            <p:nvPr/>
          </p:nvSpPr>
          <p:spPr>
            <a:xfrm>
              <a:off x="626165" y="3826565"/>
              <a:ext cx="2910785" cy="685800"/>
            </a:xfrm>
            <a:prstGeom prst="rect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A896C5D2-B24B-4A09-852C-311F3BCD01DE}"/>
                </a:ext>
              </a:extLst>
            </p:cNvPr>
            <p:cNvSpPr/>
            <p:nvPr/>
          </p:nvSpPr>
          <p:spPr>
            <a:xfrm>
              <a:off x="3536951" y="3826565"/>
              <a:ext cx="2386772" cy="685800"/>
            </a:xfrm>
            <a:prstGeom prst="rect">
              <a:avLst/>
            </a:prstGeom>
            <a:solidFill>
              <a:srgbClr val="00B0F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31692ACE-CE2C-4D5C-BC45-B07A51AC7611}"/>
                </a:ext>
              </a:extLst>
            </p:cNvPr>
            <p:cNvSpPr txBox="1"/>
            <p:nvPr/>
          </p:nvSpPr>
          <p:spPr>
            <a:xfrm>
              <a:off x="2798692" y="3140765"/>
              <a:ext cx="1206379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>
                  <a:latin typeface="Arial" panose="020B0604020202020204" pitchFamily="34" charset="0"/>
                  <a:cs typeface="Arial" panose="020B0604020202020204" pitchFamily="34" charset="0"/>
                </a:rPr>
                <a:t>£</a:t>
              </a:r>
              <a:r>
                <a:rPr lang="en-US" sz="2800" dirty="0">
                  <a:solidFill>
                    <a:srgbClr val="DA2E4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80</a:t>
              </a:r>
              <a:endParaRPr lang="en-GB" sz="28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ABBF3247-3CA5-4795-A66B-8BD05285A7F3}"/>
                </a:ext>
              </a:extLst>
            </p:cNvPr>
            <p:cNvSpPr txBox="1"/>
            <p:nvPr/>
          </p:nvSpPr>
          <p:spPr>
            <a:xfrm>
              <a:off x="1605307" y="3895190"/>
              <a:ext cx="9525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>
                  <a:latin typeface="Arial" panose="020B0604020202020204" pitchFamily="34" charset="0"/>
                  <a:cs typeface="Arial" panose="020B0604020202020204" pitchFamily="34" charset="0"/>
                </a:rPr>
                <a:t>£63</a:t>
              </a:r>
              <a:endParaRPr lang="en-GB" sz="28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244D1F3C-47B1-4D5E-87D5-631A2240A56D}"/>
                </a:ext>
              </a:extLst>
            </p:cNvPr>
            <p:cNvSpPr txBox="1"/>
            <p:nvPr/>
          </p:nvSpPr>
          <p:spPr>
            <a:xfrm>
              <a:off x="4317587" y="3895190"/>
              <a:ext cx="9525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>
                  <a:latin typeface="Arial" panose="020B0604020202020204" pitchFamily="34" charset="0"/>
                  <a:cs typeface="Arial" panose="020B0604020202020204" pitchFamily="34" charset="0"/>
                </a:rPr>
                <a:t>£</a:t>
              </a:r>
              <a:r>
                <a:rPr lang="en-US" sz="2800" dirty="0">
                  <a:solidFill>
                    <a:srgbClr val="DA2E4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17</a:t>
              </a:r>
              <a:endParaRPr lang="en-GB" sz="2800" dirty="0"/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908AD978-F0C7-451C-B084-DF30480BC2DF}"/>
              </a:ext>
            </a:extLst>
          </p:cNvPr>
          <p:cNvGrpSpPr/>
          <p:nvPr/>
        </p:nvGrpSpPr>
        <p:grpSpPr>
          <a:xfrm>
            <a:off x="5896290" y="5750415"/>
            <a:ext cx="3120709" cy="535366"/>
            <a:chOff x="5865888" y="5287229"/>
            <a:chExt cx="3120709" cy="535366"/>
          </a:xfrm>
        </p:grpSpPr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DE352C25-3354-41C2-A320-A4B054938D60}"/>
                </a:ext>
              </a:extLst>
            </p:cNvPr>
            <p:cNvSpPr txBox="1"/>
            <p:nvPr/>
          </p:nvSpPr>
          <p:spPr>
            <a:xfrm>
              <a:off x="5865888" y="5299375"/>
              <a:ext cx="3120709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/>
                <a:t>£___ -  £___ = £___</a:t>
              </a:r>
              <a:endParaRPr lang="en-GB" sz="2800" dirty="0"/>
            </a:p>
          </p:txBody>
        </p:sp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id="{401C1B8A-9EEE-477E-8453-21B838330B1A}"/>
                </a:ext>
              </a:extLst>
            </p:cNvPr>
            <p:cNvSpPr/>
            <p:nvPr/>
          </p:nvSpPr>
          <p:spPr>
            <a:xfrm>
              <a:off x="6150166" y="5287229"/>
              <a:ext cx="585417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800" dirty="0">
                  <a:solidFill>
                    <a:srgbClr val="DA2E4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80</a:t>
              </a:r>
              <a:endParaRPr lang="en-GB" sz="2800" dirty="0"/>
            </a:p>
          </p:txBody>
        </p:sp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CDE3D9B1-3BF7-4AB4-8753-DD4B609A9875}"/>
                </a:ext>
              </a:extLst>
            </p:cNvPr>
            <p:cNvSpPr/>
            <p:nvPr/>
          </p:nvSpPr>
          <p:spPr>
            <a:xfrm>
              <a:off x="8252558" y="5287229"/>
              <a:ext cx="585417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800" dirty="0">
                  <a:solidFill>
                    <a:srgbClr val="DA2E4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17</a:t>
              </a:r>
              <a:endParaRPr lang="en-GB" sz="2800" dirty="0"/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8FAC51DD-903A-4396-8F15-CCBE4FFA98C9}"/>
                </a:ext>
              </a:extLst>
            </p:cNvPr>
            <p:cNvSpPr/>
            <p:nvPr/>
          </p:nvSpPr>
          <p:spPr>
            <a:xfrm>
              <a:off x="7206032" y="5287229"/>
              <a:ext cx="585417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800" dirty="0">
                  <a:solidFill>
                    <a:srgbClr val="DA2E4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63</a:t>
              </a:r>
              <a:endParaRPr lang="en-GB" sz="2800" dirty="0"/>
            </a:p>
          </p:txBody>
        </p:sp>
      </p:grpSp>
      <p:sp>
        <p:nvSpPr>
          <p:cNvPr id="7" name="Rectangle 6">
            <a:extLst>
              <a:ext uri="{FF2B5EF4-FFF2-40B4-BE49-F238E27FC236}">
                <a16:creationId xmlns:a16="http://schemas.microsoft.com/office/drawing/2014/main" id="{5E0C348C-5BC0-485C-928C-56A39EA97E8F}"/>
              </a:ext>
            </a:extLst>
          </p:cNvPr>
          <p:cNvSpPr/>
          <p:nvPr/>
        </p:nvSpPr>
        <p:spPr>
          <a:xfrm>
            <a:off x="5985728" y="3701424"/>
            <a:ext cx="2941831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>
                <a:solidFill>
                  <a:srgbClr val="DA2E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calculation could be </a:t>
            </a:r>
          </a:p>
          <a:p>
            <a:pPr algn="ctr"/>
            <a:r>
              <a:rPr lang="en-US" dirty="0">
                <a:solidFill>
                  <a:srgbClr val="DA2E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worked out by counting on </a:t>
            </a:r>
          </a:p>
          <a:p>
            <a:pPr algn="ctr"/>
            <a:r>
              <a:rPr lang="en-US" dirty="0">
                <a:solidFill>
                  <a:srgbClr val="DA2E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from £63 to £80.</a:t>
            </a:r>
            <a:endParaRPr lang="en-GB" dirty="0"/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D45C29D2-A4F1-4C90-B2B5-98C0A435B10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3110" y="3232095"/>
            <a:ext cx="3427249" cy="1516332"/>
          </a:xfrm>
          <a:prstGeom prst="rect">
            <a:avLst/>
          </a:prstGeom>
        </p:spPr>
      </p:pic>
      <p:sp>
        <p:nvSpPr>
          <p:cNvPr id="27" name="TextBox 26">
            <a:extLst>
              <a:ext uri="{FF2B5EF4-FFF2-40B4-BE49-F238E27FC236}">
                <a16:creationId xmlns:a16="http://schemas.microsoft.com/office/drawing/2014/main" id="{5814FD63-33C8-4376-A644-374AF99EA488}"/>
              </a:ext>
            </a:extLst>
          </p:cNvPr>
          <p:cNvSpPr txBox="1"/>
          <p:nvPr/>
        </p:nvSpPr>
        <p:spPr>
          <a:xfrm>
            <a:off x="271116" y="1838120"/>
            <a:ext cx="454903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Amina had £45 in her bag.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She took out an extra £35 from the cash machine.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Can you complete the bar model and write the calculation to show Amina’s new total? 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8" name="Picture 27">
            <a:extLst>
              <a:ext uri="{FF2B5EF4-FFF2-40B4-BE49-F238E27FC236}">
                <a16:creationId xmlns:a16="http://schemas.microsoft.com/office/drawing/2014/main" id="{8E737CB4-A158-4130-9F3A-3C1FD097643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40229" y="1465979"/>
            <a:ext cx="1139391" cy="1516332"/>
          </a:xfrm>
          <a:prstGeom prst="rect">
            <a:avLst/>
          </a:prstGeom>
        </p:spPr>
      </p:pic>
      <p:sp>
        <p:nvSpPr>
          <p:cNvPr id="29" name="TextBox 28">
            <a:extLst>
              <a:ext uri="{FF2B5EF4-FFF2-40B4-BE49-F238E27FC236}">
                <a16:creationId xmlns:a16="http://schemas.microsoft.com/office/drawing/2014/main" id="{D65A8A79-AC78-4394-A683-B87410B8E148}"/>
              </a:ext>
            </a:extLst>
          </p:cNvPr>
          <p:cNvSpPr txBox="1"/>
          <p:nvPr/>
        </p:nvSpPr>
        <p:spPr>
          <a:xfrm>
            <a:off x="271116" y="1500092"/>
            <a:ext cx="181209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b="1" dirty="0">
                <a:latin typeface="Arial" panose="020B0604020202020204" pitchFamily="34" charset="0"/>
                <a:cs typeface="Arial" panose="020B0604020202020204" pitchFamily="34" charset="0"/>
              </a:rPr>
              <a:t>Talking Time:</a:t>
            </a:r>
            <a:endParaRPr lang="en-GB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9B14BAC1-B8CF-41CC-AD13-81836E6C2469}"/>
              </a:ext>
            </a:extLst>
          </p:cNvPr>
          <p:cNvSpPr txBox="1"/>
          <p:nvPr/>
        </p:nvSpPr>
        <p:spPr>
          <a:xfrm>
            <a:off x="361497" y="4533983"/>
            <a:ext cx="6629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Amina had £80 in her bag.  She spent £63 on her weekly shop.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A8F3228D-24D8-487E-835F-AD77689EF9F0}"/>
              </a:ext>
            </a:extLst>
          </p:cNvPr>
          <p:cNvSpPr/>
          <p:nvPr/>
        </p:nvSpPr>
        <p:spPr>
          <a:xfrm>
            <a:off x="314805" y="4837155"/>
            <a:ext cx="882919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Can you complete the bar model and write the calculation to show Amina’s new total? 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3807937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8C05C8AC-D2C7-4ABB-8FA8-7049613918CB}"/>
              </a:ext>
            </a:extLst>
          </p:cNvPr>
          <p:cNvSpPr txBox="1"/>
          <p:nvPr/>
        </p:nvSpPr>
        <p:spPr>
          <a:xfrm>
            <a:off x="270670" y="1441173"/>
            <a:ext cx="140775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b="1" dirty="0">
                <a:latin typeface="Arial" panose="020B0604020202020204" pitchFamily="34" charset="0"/>
                <a:cs typeface="Arial" panose="020B0604020202020204" pitchFamily="34" charset="0"/>
              </a:rPr>
              <a:t>Activity 1:</a:t>
            </a:r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65570882-8EFF-4B46-A8C7-69CF50BFBDF4}"/>
              </a:ext>
            </a:extLst>
          </p:cNvPr>
          <p:cNvSpPr/>
          <p:nvPr/>
        </p:nvSpPr>
        <p:spPr>
          <a:xfrm>
            <a:off x="270670" y="1786241"/>
            <a:ext cx="453264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For her birthday, Alice received some money from her family and friends.</a:t>
            </a: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How much money did Alice receive as presents?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FF17A17-CB5B-4A61-A84C-30D41317A3A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87464" y="1327639"/>
            <a:ext cx="1240034" cy="1110187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4A1C8500-9B17-494D-AD7C-B653209EDC46}"/>
              </a:ext>
            </a:extLst>
          </p:cNvPr>
          <p:cNvSpPr txBox="1"/>
          <p:nvPr/>
        </p:nvSpPr>
        <p:spPr>
          <a:xfrm>
            <a:off x="304853" y="5007211"/>
            <a:ext cx="621095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If this is the first step of a 2-step problem, can you think of a second step?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Perhaps Alice spent some of her birthday money.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46505436-3CFC-4BDD-B4AA-A23B55076310}"/>
              </a:ext>
            </a:extLst>
          </p:cNvPr>
          <p:cNvGrpSpPr/>
          <p:nvPr/>
        </p:nvGrpSpPr>
        <p:grpSpPr>
          <a:xfrm>
            <a:off x="381053" y="3263569"/>
            <a:ext cx="4777177" cy="1677287"/>
            <a:chOff x="1083321" y="2759489"/>
            <a:chExt cx="4777177" cy="1677287"/>
          </a:xfrm>
        </p:grpSpPr>
        <p:pic>
          <p:nvPicPr>
            <p:cNvPr id="17" name="Picture 16" descr="A close up of text on a white background&#10;&#10;Description automatically generated">
              <a:extLst>
                <a:ext uri="{FF2B5EF4-FFF2-40B4-BE49-F238E27FC236}">
                  <a16:creationId xmlns:a16="http://schemas.microsoft.com/office/drawing/2014/main" id="{5D91D71B-ED25-4FA1-8B1B-9C5B06863C9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83321" y="2759489"/>
              <a:ext cx="1482295" cy="793238"/>
            </a:xfrm>
            <a:prstGeom prst="rect">
              <a:avLst/>
            </a:prstGeom>
          </p:spPr>
        </p:pic>
        <p:pic>
          <p:nvPicPr>
            <p:cNvPr id="19" name="Picture 18" descr="A close up of text on a white background&#10;&#10;Description automatically generated">
              <a:extLst>
                <a:ext uri="{FF2B5EF4-FFF2-40B4-BE49-F238E27FC236}">
                  <a16:creationId xmlns:a16="http://schemas.microsoft.com/office/drawing/2014/main" id="{5ECB4948-EFB0-4A3F-A5D8-B469DA2A68F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92125" y="2779424"/>
              <a:ext cx="1482295" cy="793238"/>
            </a:xfrm>
            <a:prstGeom prst="rect">
              <a:avLst/>
            </a:prstGeom>
          </p:spPr>
        </p:pic>
        <p:pic>
          <p:nvPicPr>
            <p:cNvPr id="20" name="Picture 19" descr="A close up of text on a black background&#10;&#10;Description automatically generated">
              <a:extLst>
                <a:ext uri="{FF2B5EF4-FFF2-40B4-BE49-F238E27FC236}">
                  <a16:creationId xmlns:a16="http://schemas.microsoft.com/office/drawing/2014/main" id="{778201D4-8261-4F36-AF7F-CEF622D3C37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80219" y="3695282"/>
              <a:ext cx="1288498" cy="741494"/>
            </a:xfrm>
            <a:prstGeom prst="rect">
              <a:avLst/>
            </a:prstGeom>
          </p:spPr>
        </p:pic>
        <p:pic>
          <p:nvPicPr>
            <p:cNvPr id="22" name="Picture 21" descr="A close up of text on a black background&#10;&#10;Description automatically generated">
              <a:extLst>
                <a:ext uri="{FF2B5EF4-FFF2-40B4-BE49-F238E27FC236}">
                  <a16:creationId xmlns:a16="http://schemas.microsoft.com/office/drawing/2014/main" id="{C42DA4F0-5E0B-4E20-98C2-C677B5B07FB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82804" y="3695282"/>
              <a:ext cx="1288498" cy="741494"/>
            </a:xfrm>
            <a:prstGeom prst="rect">
              <a:avLst/>
            </a:prstGeom>
          </p:spPr>
        </p:pic>
        <p:pic>
          <p:nvPicPr>
            <p:cNvPr id="23" name="Picture 22" descr="A close up of text on a black background&#10;&#10;Description automatically generated">
              <a:extLst>
                <a:ext uri="{FF2B5EF4-FFF2-40B4-BE49-F238E27FC236}">
                  <a16:creationId xmlns:a16="http://schemas.microsoft.com/office/drawing/2014/main" id="{23929224-B13B-4B9C-BDD0-024AA3D0EB1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72000" y="3695282"/>
              <a:ext cx="1288498" cy="741494"/>
            </a:xfrm>
            <a:prstGeom prst="rect">
              <a:avLst/>
            </a:prstGeom>
          </p:spPr>
        </p:pic>
      </p:grpSp>
      <p:pic>
        <p:nvPicPr>
          <p:cNvPr id="24" name="Picture 23" descr="A close up of a sign&#10;&#10;Description automatically generated">
            <a:extLst>
              <a:ext uri="{FF2B5EF4-FFF2-40B4-BE49-F238E27FC236}">
                <a16:creationId xmlns:a16="http://schemas.microsoft.com/office/drawing/2014/main" id="{200AA14F-B8FC-4260-8EE5-58E352681829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62823" y="3435350"/>
            <a:ext cx="807722" cy="807722"/>
          </a:xfrm>
          <a:prstGeom prst="rect">
            <a:avLst/>
          </a:prstGeom>
        </p:spPr>
      </p:pic>
      <p:pic>
        <p:nvPicPr>
          <p:cNvPr id="26" name="Picture 25" descr="A close up of a sign&#10;&#10;Description automatically generated">
            <a:extLst>
              <a:ext uri="{FF2B5EF4-FFF2-40B4-BE49-F238E27FC236}">
                <a16:creationId xmlns:a16="http://schemas.microsoft.com/office/drawing/2014/main" id="{AF02F633-E26D-471C-B32D-AEC46591EA00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6050" y="4493168"/>
            <a:ext cx="807722" cy="807722"/>
          </a:xfrm>
          <a:prstGeom prst="rect">
            <a:avLst/>
          </a:prstGeom>
        </p:spPr>
      </p:pic>
      <p:pic>
        <p:nvPicPr>
          <p:cNvPr id="27" name="Picture 26" descr="A close up of a sign&#10;&#10;Description automatically generated">
            <a:extLst>
              <a:ext uri="{FF2B5EF4-FFF2-40B4-BE49-F238E27FC236}">
                <a16:creationId xmlns:a16="http://schemas.microsoft.com/office/drawing/2014/main" id="{7FAC633D-2037-481B-9582-D68216CF16EA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13696" y="3695282"/>
            <a:ext cx="670410" cy="6704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491440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4A1C8500-9B17-494D-AD7C-B653209EDC46}"/>
              </a:ext>
            </a:extLst>
          </p:cNvPr>
          <p:cNvSpPr txBox="1"/>
          <p:nvPr/>
        </p:nvSpPr>
        <p:spPr>
          <a:xfrm>
            <a:off x="332283" y="5410775"/>
            <a:ext cx="621095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If this is the first step of a 2-step problem, can you think of a second step?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Perhaps Alice spent some of her birthday money.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4" name="Picture 23" descr="A close up of a sign&#10;&#10;Description automatically generated">
            <a:extLst>
              <a:ext uri="{FF2B5EF4-FFF2-40B4-BE49-F238E27FC236}">
                <a16:creationId xmlns:a16="http://schemas.microsoft.com/office/drawing/2014/main" id="{200AA14F-B8FC-4260-8EE5-58E35268182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62823" y="3435350"/>
            <a:ext cx="807722" cy="807722"/>
          </a:xfrm>
          <a:prstGeom prst="rect">
            <a:avLst/>
          </a:prstGeom>
        </p:spPr>
      </p:pic>
      <p:pic>
        <p:nvPicPr>
          <p:cNvPr id="26" name="Picture 25" descr="A close up of a sign&#10;&#10;Description automatically generated">
            <a:extLst>
              <a:ext uri="{FF2B5EF4-FFF2-40B4-BE49-F238E27FC236}">
                <a16:creationId xmlns:a16="http://schemas.microsoft.com/office/drawing/2014/main" id="{AF02F633-E26D-471C-B32D-AEC46591EA0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6050" y="4493168"/>
            <a:ext cx="807722" cy="807722"/>
          </a:xfrm>
          <a:prstGeom prst="rect">
            <a:avLst/>
          </a:prstGeom>
        </p:spPr>
      </p:pic>
      <p:pic>
        <p:nvPicPr>
          <p:cNvPr id="27" name="Picture 26" descr="A close up of a sign&#10;&#10;Description automatically generated">
            <a:extLst>
              <a:ext uri="{FF2B5EF4-FFF2-40B4-BE49-F238E27FC236}">
                <a16:creationId xmlns:a16="http://schemas.microsoft.com/office/drawing/2014/main" id="{7FAC633D-2037-481B-9582-D68216CF16E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13696" y="3695282"/>
            <a:ext cx="670410" cy="670410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46F9B327-3B57-42F4-9A5B-36B50F4E62C5}"/>
              </a:ext>
            </a:extLst>
          </p:cNvPr>
          <p:cNvSpPr/>
          <p:nvPr/>
        </p:nvSpPr>
        <p:spPr>
          <a:xfrm>
            <a:off x="325064" y="4832762"/>
            <a:ext cx="589776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DA2E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Alice received £10 + £10 + £5 + £5 + £5 + £2 + £2 + £1.</a:t>
            </a:r>
          </a:p>
          <a:p>
            <a:r>
              <a:rPr lang="en-US" dirty="0">
                <a:solidFill>
                  <a:srgbClr val="DA2E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This equals £40 altogether.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B4554799-5CD5-4067-8BEF-4FDA71F327C1}"/>
              </a:ext>
            </a:extLst>
          </p:cNvPr>
          <p:cNvSpPr/>
          <p:nvPr/>
        </p:nvSpPr>
        <p:spPr>
          <a:xfrm>
            <a:off x="6520592" y="5641489"/>
            <a:ext cx="251863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>
                <a:solidFill>
                  <a:srgbClr val="DA2E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was your second</a:t>
            </a:r>
          </a:p>
          <a:p>
            <a:pPr algn="ctr"/>
            <a:r>
              <a:rPr lang="en-US" dirty="0">
                <a:solidFill>
                  <a:srgbClr val="DA2E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step?</a:t>
            </a:r>
            <a:endParaRPr lang="en-GB" dirty="0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CD92292E-B2F9-43B5-8E72-7F47C946D22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87464" y="1327639"/>
            <a:ext cx="1240034" cy="1110187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E29B4A3F-A53C-4955-AFD0-A6EC145BE1A6}"/>
              </a:ext>
            </a:extLst>
          </p:cNvPr>
          <p:cNvSpPr txBox="1"/>
          <p:nvPr/>
        </p:nvSpPr>
        <p:spPr>
          <a:xfrm>
            <a:off x="270670" y="1441173"/>
            <a:ext cx="140775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b="1" dirty="0">
                <a:latin typeface="Arial" panose="020B0604020202020204" pitchFamily="34" charset="0"/>
                <a:cs typeface="Arial" panose="020B0604020202020204" pitchFamily="34" charset="0"/>
              </a:rPr>
              <a:t>Activity 1: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52BBBFD9-DB94-449B-9F56-9E6D9575ACAC}"/>
              </a:ext>
            </a:extLst>
          </p:cNvPr>
          <p:cNvSpPr/>
          <p:nvPr/>
        </p:nvSpPr>
        <p:spPr>
          <a:xfrm>
            <a:off x="270670" y="1786241"/>
            <a:ext cx="453264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For her birthday, Alice received some money from her family and friends.</a:t>
            </a: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How much money did Alice receive as presents? </a:t>
            </a:r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088451C0-EC8B-491C-B43F-1AB21C70990E}"/>
              </a:ext>
            </a:extLst>
          </p:cNvPr>
          <p:cNvGrpSpPr/>
          <p:nvPr/>
        </p:nvGrpSpPr>
        <p:grpSpPr>
          <a:xfrm>
            <a:off x="381053" y="3263569"/>
            <a:ext cx="4777177" cy="1677287"/>
            <a:chOff x="1083321" y="2759489"/>
            <a:chExt cx="4777177" cy="1677287"/>
          </a:xfrm>
        </p:grpSpPr>
        <p:pic>
          <p:nvPicPr>
            <p:cNvPr id="28" name="Picture 27" descr="A close up of text on a white background&#10;&#10;Description automatically generated">
              <a:extLst>
                <a:ext uri="{FF2B5EF4-FFF2-40B4-BE49-F238E27FC236}">
                  <a16:creationId xmlns:a16="http://schemas.microsoft.com/office/drawing/2014/main" id="{645EEE74-57C3-4566-8BEC-A69814A6D7E0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83321" y="2759489"/>
              <a:ext cx="1482295" cy="793238"/>
            </a:xfrm>
            <a:prstGeom prst="rect">
              <a:avLst/>
            </a:prstGeom>
          </p:spPr>
        </p:pic>
        <p:pic>
          <p:nvPicPr>
            <p:cNvPr id="29" name="Picture 28" descr="A close up of text on a white background&#10;&#10;Description automatically generated">
              <a:extLst>
                <a:ext uri="{FF2B5EF4-FFF2-40B4-BE49-F238E27FC236}">
                  <a16:creationId xmlns:a16="http://schemas.microsoft.com/office/drawing/2014/main" id="{137EA966-2A81-4ABA-9CAD-C1707CBA8F50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92125" y="2779424"/>
              <a:ext cx="1482295" cy="793238"/>
            </a:xfrm>
            <a:prstGeom prst="rect">
              <a:avLst/>
            </a:prstGeom>
          </p:spPr>
        </p:pic>
        <p:pic>
          <p:nvPicPr>
            <p:cNvPr id="30" name="Picture 29" descr="A close up of text on a black background&#10;&#10;Description automatically generated">
              <a:extLst>
                <a:ext uri="{FF2B5EF4-FFF2-40B4-BE49-F238E27FC236}">
                  <a16:creationId xmlns:a16="http://schemas.microsoft.com/office/drawing/2014/main" id="{3711175A-8AB9-40B9-8FC6-DE504384002F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80219" y="3695282"/>
              <a:ext cx="1288498" cy="741494"/>
            </a:xfrm>
            <a:prstGeom prst="rect">
              <a:avLst/>
            </a:prstGeom>
          </p:spPr>
        </p:pic>
        <p:pic>
          <p:nvPicPr>
            <p:cNvPr id="31" name="Picture 30" descr="A close up of text on a black background&#10;&#10;Description automatically generated">
              <a:extLst>
                <a:ext uri="{FF2B5EF4-FFF2-40B4-BE49-F238E27FC236}">
                  <a16:creationId xmlns:a16="http://schemas.microsoft.com/office/drawing/2014/main" id="{879E88CE-2326-4B35-8290-07372D5BEFAB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82804" y="3695282"/>
              <a:ext cx="1288498" cy="741494"/>
            </a:xfrm>
            <a:prstGeom prst="rect">
              <a:avLst/>
            </a:prstGeom>
          </p:spPr>
        </p:pic>
        <p:pic>
          <p:nvPicPr>
            <p:cNvPr id="32" name="Picture 31" descr="A close up of text on a black background&#10;&#10;Description automatically generated">
              <a:extLst>
                <a:ext uri="{FF2B5EF4-FFF2-40B4-BE49-F238E27FC236}">
                  <a16:creationId xmlns:a16="http://schemas.microsoft.com/office/drawing/2014/main" id="{C7B1F09E-F4A4-4543-82E7-549E91B21781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72000" y="3695282"/>
              <a:ext cx="1288498" cy="74149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26061062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05056AD0-0BD8-48A5-875A-6A83C286B2A1}"/>
              </a:ext>
            </a:extLst>
          </p:cNvPr>
          <p:cNvSpPr txBox="1"/>
          <p:nvPr/>
        </p:nvSpPr>
        <p:spPr>
          <a:xfrm>
            <a:off x="271116" y="1810757"/>
            <a:ext cx="51755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Bella has these coins.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How much does she have altogether?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1BCEC06F-16BD-4726-84F1-55D84046F04F}"/>
              </a:ext>
            </a:extLst>
          </p:cNvPr>
          <p:cNvSpPr/>
          <p:nvPr/>
        </p:nvSpPr>
        <p:spPr>
          <a:xfrm>
            <a:off x="271116" y="4846739"/>
            <a:ext cx="607089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If Bella spent 55p, how much money would she have left?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923E04BC-DFFE-46C0-9B97-D40A0196960D}"/>
              </a:ext>
            </a:extLst>
          </p:cNvPr>
          <p:cNvSpPr txBox="1"/>
          <p:nvPr/>
        </p:nvSpPr>
        <p:spPr>
          <a:xfrm>
            <a:off x="271116" y="1500092"/>
            <a:ext cx="181209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b="1" dirty="0">
                <a:latin typeface="Arial" panose="020B0604020202020204" pitchFamily="34" charset="0"/>
                <a:cs typeface="Arial" panose="020B0604020202020204" pitchFamily="34" charset="0"/>
              </a:rPr>
              <a:t>Talking Time:</a:t>
            </a:r>
            <a:endParaRPr lang="en-GB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6" name="Group 25">
            <a:extLst>
              <a:ext uri="{FF2B5EF4-FFF2-40B4-BE49-F238E27FC236}">
                <a16:creationId xmlns:a16="http://schemas.microsoft.com/office/drawing/2014/main" id="{7193EAC0-4B6F-4609-80AC-DF8298D2D5A8}"/>
              </a:ext>
            </a:extLst>
          </p:cNvPr>
          <p:cNvGrpSpPr/>
          <p:nvPr/>
        </p:nvGrpSpPr>
        <p:grpSpPr>
          <a:xfrm>
            <a:off x="425418" y="1398311"/>
            <a:ext cx="6910281" cy="2943358"/>
            <a:chOff x="821906" y="874367"/>
            <a:chExt cx="6910281" cy="2943358"/>
          </a:xfrm>
        </p:grpSpPr>
        <p:grpSp>
          <p:nvGrpSpPr>
            <p:cNvPr id="29" name="Group 28">
              <a:extLst>
                <a:ext uri="{FF2B5EF4-FFF2-40B4-BE49-F238E27FC236}">
                  <a16:creationId xmlns:a16="http://schemas.microsoft.com/office/drawing/2014/main" id="{42DDB9D4-37DF-4E62-B240-3ED34A089ADA}"/>
                </a:ext>
              </a:extLst>
            </p:cNvPr>
            <p:cNvGrpSpPr/>
            <p:nvPr/>
          </p:nvGrpSpPr>
          <p:grpSpPr>
            <a:xfrm>
              <a:off x="5050435" y="874367"/>
              <a:ext cx="2681752" cy="954453"/>
              <a:chOff x="-908056" y="2491622"/>
              <a:chExt cx="3522048" cy="1429836"/>
            </a:xfrm>
          </p:grpSpPr>
          <p:pic>
            <p:nvPicPr>
              <p:cNvPr id="38" name="Picture 37">
                <a:extLst>
                  <a:ext uri="{FF2B5EF4-FFF2-40B4-BE49-F238E27FC236}">
                    <a16:creationId xmlns:a16="http://schemas.microsoft.com/office/drawing/2014/main" id="{0ABDC166-8157-4F5B-AEEF-EA75B8784C1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-908056" y="2491622"/>
                <a:ext cx="1041048" cy="1383211"/>
              </a:xfrm>
              <a:prstGeom prst="rect">
                <a:avLst/>
              </a:prstGeom>
            </p:spPr>
          </p:pic>
          <p:sp>
            <p:nvSpPr>
              <p:cNvPr id="39" name="Rectangle 38">
                <a:extLst>
                  <a:ext uri="{FF2B5EF4-FFF2-40B4-BE49-F238E27FC236}">
                    <a16:creationId xmlns:a16="http://schemas.microsoft.com/office/drawing/2014/main" id="{8C7AAF05-2D27-407D-AFB5-8043BDA0686E}"/>
                  </a:ext>
                </a:extLst>
              </p:cNvPr>
              <p:cNvSpPr/>
              <p:nvPr/>
            </p:nvSpPr>
            <p:spPr>
              <a:xfrm>
                <a:off x="2365513" y="3528391"/>
                <a:ext cx="248479" cy="393067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pic>
          <p:nvPicPr>
            <p:cNvPr id="30" name="Picture 29">
              <a:extLst>
                <a:ext uri="{FF2B5EF4-FFF2-40B4-BE49-F238E27FC236}">
                  <a16:creationId xmlns:a16="http://schemas.microsoft.com/office/drawing/2014/main" id="{985697AE-67B8-4533-B592-4CACCD76CD0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21906" y="3109781"/>
              <a:ext cx="709401" cy="707944"/>
            </a:xfrm>
            <a:prstGeom prst="rect">
              <a:avLst/>
            </a:prstGeom>
          </p:spPr>
        </p:pic>
        <p:pic>
          <p:nvPicPr>
            <p:cNvPr id="31" name="Picture 30">
              <a:extLst>
                <a:ext uri="{FF2B5EF4-FFF2-40B4-BE49-F238E27FC236}">
                  <a16:creationId xmlns:a16="http://schemas.microsoft.com/office/drawing/2014/main" id="{B21E14F0-D0E3-40CE-9B3B-76BCDC0964F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91946" y="1993989"/>
              <a:ext cx="709401" cy="707944"/>
            </a:xfrm>
            <a:prstGeom prst="rect">
              <a:avLst/>
            </a:prstGeom>
          </p:spPr>
        </p:pic>
        <p:pic>
          <p:nvPicPr>
            <p:cNvPr id="32" name="Picture 31">
              <a:extLst>
                <a:ext uri="{FF2B5EF4-FFF2-40B4-BE49-F238E27FC236}">
                  <a16:creationId xmlns:a16="http://schemas.microsoft.com/office/drawing/2014/main" id="{BA3F8EB4-1657-4BBA-80B6-6AFCE794DBB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45765" y="2452898"/>
              <a:ext cx="709401" cy="707944"/>
            </a:xfrm>
            <a:prstGeom prst="rect">
              <a:avLst/>
            </a:prstGeom>
          </p:spPr>
        </p:pic>
        <p:pic>
          <p:nvPicPr>
            <p:cNvPr id="33" name="Picture 32">
              <a:extLst>
                <a:ext uri="{FF2B5EF4-FFF2-40B4-BE49-F238E27FC236}">
                  <a16:creationId xmlns:a16="http://schemas.microsoft.com/office/drawing/2014/main" id="{548E884E-A7BB-4008-8163-FCB17EBC9EE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86479" y="2965625"/>
              <a:ext cx="552828" cy="587380"/>
            </a:xfrm>
            <a:prstGeom prst="rect">
              <a:avLst/>
            </a:prstGeom>
          </p:spPr>
        </p:pic>
        <p:pic>
          <p:nvPicPr>
            <p:cNvPr id="34" name="Picture 33" descr="A close up of a sign&#10;&#10;Description automatically generated">
              <a:extLst>
                <a:ext uri="{FF2B5EF4-FFF2-40B4-BE49-F238E27FC236}">
                  <a16:creationId xmlns:a16="http://schemas.microsoft.com/office/drawing/2014/main" id="{8529F799-1CE4-446C-9383-E1AA5D04E990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07891" y="2085949"/>
              <a:ext cx="898401" cy="875365"/>
            </a:xfrm>
            <a:prstGeom prst="rect">
              <a:avLst/>
            </a:prstGeom>
          </p:spPr>
        </p:pic>
        <p:pic>
          <p:nvPicPr>
            <p:cNvPr id="35" name="Picture 34" descr="A close up of a sign&#10;&#10;Description automatically generated">
              <a:extLst>
                <a:ext uri="{FF2B5EF4-FFF2-40B4-BE49-F238E27FC236}">
                  <a16:creationId xmlns:a16="http://schemas.microsoft.com/office/drawing/2014/main" id="{5508606F-4081-4C52-B031-57DD086624FC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23980" y="2887600"/>
              <a:ext cx="683685" cy="665405"/>
            </a:xfrm>
            <a:prstGeom prst="rect">
              <a:avLst/>
            </a:prstGeom>
          </p:spPr>
        </p:pic>
        <p:pic>
          <p:nvPicPr>
            <p:cNvPr id="36" name="Picture 35" descr="A picture containing plate&#10;&#10;Description automatically generated">
              <a:extLst>
                <a:ext uri="{FF2B5EF4-FFF2-40B4-BE49-F238E27FC236}">
                  <a16:creationId xmlns:a16="http://schemas.microsoft.com/office/drawing/2014/main" id="{6B6E6770-0CBF-45A2-B542-AAFCF43D05F4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43243" y="2288800"/>
              <a:ext cx="535322" cy="535322"/>
            </a:xfrm>
            <a:prstGeom prst="rect">
              <a:avLst/>
            </a:prstGeom>
          </p:spPr>
        </p:pic>
        <p:pic>
          <p:nvPicPr>
            <p:cNvPr id="37" name="Picture 36" descr="A picture containing plate&#10;&#10;Description automatically generated">
              <a:extLst>
                <a:ext uri="{FF2B5EF4-FFF2-40B4-BE49-F238E27FC236}">
                  <a16:creationId xmlns:a16="http://schemas.microsoft.com/office/drawing/2014/main" id="{AC45BFC2-5AE5-4459-BC46-BD37ABFCFB6C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07755" y="2168006"/>
              <a:ext cx="535322" cy="53532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89382180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1BCEC06F-16BD-4726-84F1-55D84046F04F}"/>
              </a:ext>
            </a:extLst>
          </p:cNvPr>
          <p:cNvSpPr/>
          <p:nvPr/>
        </p:nvSpPr>
        <p:spPr>
          <a:xfrm>
            <a:off x="271116" y="5148974"/>
            <a:ext cx="607089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If Bella spent 55p, how much money would she have left?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6CB41DDB-60C1-4165-BD60-A86B9351F11E}"/>
              </a:ext>
            </a:extLst>
          </p:cNvPr>
          <p:cNvSpPr/>
          <p:nvPr/>
        </p:nvSpPr>
        <p:spPr>
          <a:xfrm>
            <a:off x="271116" y="4538257"/>
            <a:ext cx="588494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DA2E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Bella has 50p + 20p + 5p + 5p + 2p + 2p + 2p + 1p.</a:t>
            </a:r>
          </a:p>
          <a:p>
            <a:r>
              <a:rPr lang="en-US" dirty="0">
                <a:solidFill>
                  <a:srgbClr val="DA2E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This equals 50p + 20p + 10p + 6p + 1p = 87p altogether.</a:t>
            </a:r>
            <a:endParaRPr lang="en-GB" dirty="0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3E398526-F3D7-4F9A-830D-7B073BEABC63}"/>
              </a:ext>
            </a:extLst>
          </p:cNvPr>
          <p:cNvSpPr/>
          <p:nvPr/>
        </p:nvSpPr>
        <p:spPr>
          <a:xfrm>
            <a:off x="271116" y="5429235"/>
            <a:ext cx="5269391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DA2E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 need to subtract 55p from 87p.</a:t>
            </a:r>
          </a:p>
          <a:p>
            <a:r>
              <a:rPr lang="en-US" dirty="0">
                <a:solidFill>
                  <a:srgbClr val="DA2E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 could partition.</a:t>
            </a:r>
          </a:p>
          <a:p>
            <a:r>
              <a:rPr lang="en-US" dirty="0">
                <a:solidFill>
                  <a:srgbClr val="DA2E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80p – 50p = 30p. 7p – 5p = 2p. 30p and 2p = </a:t>
            </a:r>
            <a:r>
              <a:rPr lang="en-US" b="1" u="sng" dirty="0">
                <a:solidFill>
                  <a:srgbClr val="DA2E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32p</a:t>
            </a:r>
            <a:r>
              <a:rPr lang="en-US" dirty="0">
                <a:solidFill>
                  <a:srgbClr val="DA2E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GB" dirty="0"/>
          </a:p>
        </p:txBody>
      </p:sp>
      <p:grpSp>
        <p:nvGrpSpPr>
          <p:cNvPr id="43" name="Group 42">
            <a:extLst>
              <a:ext uri="{FF2B5EF4-FFF2-40B4-BE49-F238E27FC236}">
                <a16:creationId xmlns:a16="http://schemas.microsoft.com/office/drawing/2014/main" id="{6C48B33C-124C-47C8-8C07-192C5FF1026F}"/>
              </a:ext>
            </a:extLst>
          </p:cNvPr>
          <p:cNvGrpSpPr/>
          <p:nvPr/>
        </p:nvGrpSpPr>
        <p:grpSpPr>
          <a:xfrm>
            <a:off x="425418" y="1398311"/>
            <a:ext cx="6910281" cy="2943358"/>
            <a:chOff x="821906" y="874367"/>
            <a:chExt cx="6910281" cy="2943358"/>
          </a:xfrm>
        </p:grpSpPr>
        <p:grpSp>
          <p:nvGrpSpPr>
            <p:cNvPr id="44" name="Group 43">
              <a:extLst>
                <a:ext uri="{FF2B5EF4-FFF2-40B4-BE49-F238E27FC236}">
                  <a16:creationId xmlns:a16="http://schemas.microsoft.com/office/drawing/2014/main" id="{FCB689A3-2B76-4D07-9D11-1CAB2F1566E5}"/>
                </a:ext>
              </a:extLst>
            </p:cNvPr>
            <p:cNvGrpSpPr/>
            <p:nvPr/>
          </p:nvGrpSpPr>
          <p:grpSpPr>
            <a:xfrm>
              <a:off x="5050435" y="874367"/>
              <a:ext cx="2681752" cy="954453"/>
              <a:chOff x="-908056" y="2491622"/>
              <a:chExt cx="3522048" cy="1429836"/>
            </a:xfrm>
          </p:grpSpPr>
          <p:pic>
            <p:nvPicPr>
              <p:cNvPr id="53" name="Picture 52">
                <a:extLst>
                  <a:ext uri="{FF2B5EF4-FFF2-40B4-BE49-F238E27FC236}">
                    <a16:creationId xmlns:a16="http://schemas.microsoft.com/office/drawing/2014/main" id="{54932026-C64E-4DA7-BA43-E795F9EDA24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-908056" y="2491622"/>
                <a:ext cx="1041048" cy="1383211"/>
              </a:xfrm>
              <a:prstGeom prst="rect">
                <a:avLst/>
              </a:prstGeom>
            </p:spPr>
          </p:pic>
          <p:sp>
            <p:nvSpPr>
              <p:cNvPr id="54" name="Rectangle 53">
                <a:extLst>
                  <a:ext uri="{FF2B5EF4-FFF2-40B4-BE49-F238E27FC236}">
                    <a16:creationId xmlns:a16="http://schemas.microsoft.com/office/drawing/2014/main" id="{6C7DC2AF-4E0F-460C-AEF9-0B0268A16372}"/>
                  </a:ext>
                </a:extLst>
              </p:cNvPr>
              <p:cNvSpPr/>
              <p:nvPr/>
            </p:nvSpPr>
            <p:spPr>
              <a:xfrm>
                <a:off x="2365513" y="3528391"/>
                <a:ext cx="248479" cy="393067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pic>
          <p:nvPicPr>
            <p:cNvPr id="45" name="Picture 44">
              <a:extLst>
                <a:ext uri="{FF2B5EF4-FFF2-40B4-BE49-F238E27FC236}">
                  <a16:creationId xmlns:a16="http://schemas.microsoft.com/office/drawing/2014/main" id="{3C78F4D7-D753-45C3-B5BA-620B0650621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21906" y="3109781"/>
              <a:ext cx="709401" cy="707944"/>
            </a:xfrm>
            <a:prstGeom prst="rect">
              <a:avLst/>
            </a:prstGeom>
          </p:spPr>
        </p:pic>
        <p:pic>
          <p:nvPicPr>
            <p:cNvPr id="46" name="Picture 45">
              <a:extLst>
                <a:ext uri="{FF2B5EF4-FFF2-40B4-BE49-F238E27FC236}">
                  <a16:creationId xmlns:a16="http://schemas.microsoft.com/office/drawing/2014/main" id="{ECD05A68-5ACF-4546-8C64-731E82E04DF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91946" y="1993989"/>
              <a:ext cx="709401" cy="707944"/>
            </a:xfrm>
            <a:prstGeom prst="rect">
              <a:avLst/>
            </a:prstGeom>
          </p:spPr>
        </p:pic>
        <p:pic>
          <p:nvPicPr>
            <p:cNvPr id="47" name="Picture 46">
              <a:extLst>
                <a:ext uri="{FF2B5EF4-FFF2-40B4-BE49-F238E27FC236}">
                  <a16:creationId xmlns:a16="http://schemas.microsoft.com/office/drawing/2014/main" id="{9ED0ABCE-579A-4E26-B169-D90A833DD3C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45765" y="2452898"/>
              <a:ext cx="709401" cy="707944"/>
            </a:xfrm>
            <a:prstGeom prst="rect">
              <a:avLst/>
            </a:prstGeom>
          </p:spPr>
        </p:pic>
        <p:pic>
          <p:nvPicPr>
            <p:cNvPr id="48" name="Picture 47">
              <a:extLst>
                <a:ext uri="{FF2B5EF4-FFF2-40B4-BE49-F238E27FC236}">
                  <a16:creationId xmlns:a16="http://schemas.microsoft.com/office/drawing/2014/main" id="{60EFD06F-5481-48D2-AB8A-1B4E5AE162A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86479" y="2965625"/>
              <a:ext cx="552828" cy="587380"/>
            </a:xfrm>
            <a:prstGeom prst="rect">
              <a:avLst/>
            </a:prstGeom>
          </p:spPr>
        </p:pic>
        <p:pic>
          <p:nvPicPr>
            <p:cNvPr id="49" name="Picture 48" descr="A close up of a sign&#10;&#10;Description automatically generated">
              <a:extLst>
                <a:ext uri="{FF2B5EF4-FFF2-40B4-BE49-F238E27FC236}">
                  <a16:creationId xmlns:a16="http://schemas.microsoft.com/office/drawing/2014/main" id="{6AD1241D-B016-4707-B049-384B1AFF40EF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07891" y="2085949"/>
              <a:ext cx="898401" cy="875365"/>
            </a:xfrm>
            <a:prstGeom prst="rect">
              <a:avLst/>
            </a:prstGeom>
          </p:spPr>
        </p:pic>
        <p:pic>
          <p:nvPicPr>
            <p:cNvPr id="50" name="Picture 49" descr="A close up of a sign&#10;&#10;Description automatically generated">
              <a:extLst>
                <a:ext uri="{FF2B5EF4-FFF2-40B4-BE49-F238E27FC236}">
                  <a16:creationId xmlns:a16="http://schemas.microsoft.com/office/drawing/2014/main" id="{F3E28A09-E34E-4EBF-86C8-88E35F9A38A5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23980" y="2887600"/>
              <a:ext cx="683685" cy="665405"/>
            </a:xfrm>
            <a:prstGeom prst="rect">
              <a:avLst/>
            </a:prstGeom>
          </p:spPr>
        </p:pic>
        <p:pic>
          <p:nvPicPr>
            <p:cNvPr id="51" name="Picture 50" descr="A picture containing plate&#10;&#10;Description automatically generated">
              <a:extLst>
                <a:ext uri="{FF2B5EF4-FFF2-40B4-BE49-F238E27FC236}">
                  <a16:creationId xmlns:a16="http://schemas.microsoft.com/office/drawing/2014/main" id="{916B0A62-2BE3-4914-ABDE-1CF2D2D04F0B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43243" y="2288800"/>
              <a:ext cx="535322" cy="535322"/>
            </a:xfrm>
            <a:prstGeom prst="rect">
              <a:avLst/>
            </a:prstGeom>
          </p:spPr>
        </p:pic>
        <p:pic>
          <p:nvPicPr>
            <p:cNvPr id="52" name="Picture 51" descr="A picture containing plate&#10;&#10;Description automatically generated">
              <a:extLst>
                <a:ext uri="{FF2B5EF4-FFF2-40B4-BE49-F238E27FC236}">
                  <a16:creationId xmlns:a16="http://schemas.microsoft.com/office/drawing/2014/main" id="{C83B2804-E149-4824-BE06-5AC6F718EFF9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07755" y="2168006"/>
              <a:ext cx="535322" cy="535322"/>
            </a:xfrm>
            <a:prstGeom prst="rect">
              <a:avLst/>
            </a:prstGeom>
          </p:spPr>
        </p:pic>
      </p:grpSp>
      <p:sp>
        <p:nvSpPr>
          <p:cNvPr id="55" name="TextBox 54">
            <a:extLst>
              <a:ext uri="{FF2B5EF4-FFF2-40B4-BE49-F238E27FC236}">
                <a16:creationId xmlns:a16="http://schemas.microsoft.com/office/drawing/2014/main" id="{6B6739E8-8DC8-4B42-A1AF-4FC644CB7C0A}"/>
              </a:ext>
            </a:extLst>
          </p:cNvPr>
          <p:cNvSpPr txBox="1"/>
          <p:nvPr/>
        </p:nvSpPr>
        <p:spPr>
          <a:xfrm>
            <a:off x="271116" y="1810757"/>
            <a:ext cx="51755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Bella has these coins.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How much does she have altogether?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917861EB-B4CC-4284-8B74-5397CD9BD624}"/>
              </a:ext>
            </a:extLst>
          </p:cNvPr>
          <p:cNvSpPr txBox="1"/>
          <p:nvPr/>
        </p:nvSpPr>
        <p:spPr>
          <a:xfrm>
            <a:off x="271116" y="1500092"/>
            <a:ext cx="181209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b="1" dirty="0">
                <a:latin typeface="Arial" panose="020B0604020202020204" pitchFamily="34" charset="0"/>
                <a:cs typeface="Arial" panose="020B0604020202020204" pitchFamily="34" charset="0"/>
              </a:rPr>
              <a:t>Talking Time:</a:t>
            </a:r>
            <a:endParaRPr lang="en-GB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329480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05056AD0-0BD8-48A5-875A-6A83C286B2A1}"/>
              </a:ext>
            </a:extLst>
          </p:cNvPr>
          <p:cNvSpPr txBox="1"/>
          <p:nvPr/>
        </p:nvSpPr>
        <p:spPr>
          <a:xfrm>
            <a:off x="294825" y="1848579"/>
            <a:ext cx="51755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Ollie has these coins.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How much does he have altogether?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DD799366-833B-4B6E-9AC1-C87743F6FC9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59263" y="1478732"/>
            <a:ext cx="1317235" cy="910308"/>
          </a:xfrm>
          <a:prstGeom prst="rect">
            <a:avLst/>
          </a:prstGeom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00122F68-05FD-49A6-9ED3-C9FFA19E8306}"/>
              </a:ext>
            </a:extLst>
          </p:cNvPr>
          <p:cNvGrpSpPr/>
          <p:nvPr/>
        </p:nvGrpSpPr>
        <p:grpSpPr>
          <a:xfrm>
            <a:off x="353899" y="2432790"/>
            <a:ext cx="5755679" cy="1649297"/>
            <a:chOff x="326648" y="1939138"/>
            <a:chExt cx="5755679" cy="1649297"/>
          </a:xfrm>
        </p:grpSpPr>
        <p:pic>
          <p:nvPicPr>
            <p:cNvPr id="5" name="Picture 4" descr="A picture containing plate&#10;&#10;Description automatically generated">
              <a:extLst>
                <a:ext uri="{FF2B5EF4-FFF2-40B4-BE49-F238E27FC236}">
                  <a16:creationId xmlns:a16="http://schemas.microsoft.com/office/drawing/2014/main" id="{6A94E893-6C16-429B-BC35-44F62160FE5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12582" y="2068419"/>
              <a:ext cx="562651" cy="562651"/>
            </a:xfrm>
            <a:prstGeom prst="rect">
              <a:avLst/>
            </a:prstGeom>
          </p:spPr>
        </p:pic>
        <p:pic>
          <p:nvPicPr>
            <p:cNvPr id="16" name="Picture 15" descr="A picture containing plate&#10;&#10;Description automatically generated">
              <a:extLst>
                <a:ext uri="{FF2B5EF4-FFF2-40B4-BE49-F238E27FC236}">
                  <a16:creationId xmlns:a16="http://schemas.microsoft.com/office/drawing/2014/main" id="{6AC21BB0-80FA-4824-8E03-8F967842F60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25202" y="2648050"/>
              <a:ext cx="562651" cy="562651"/>
            </a:xfrm>
            <a:prstGeom prst="rect">
              <a:avLst/>
            </a:prstGeom>
          </p:spPr>
        </p:pic>
        <p:pic>
          <p:nvPicPr>
            <p:cNvPr id="8" name="Picture 7" descr="A close up of a sign&#10;&#10;Description automatically generated">
              <a:extLst>
                <a:ext uri="{FF2B5EF4-FFF2-40B4-BE49-F238E27FC236}">
                  <a16:creationId xmlns:a16="http://schemas.microsoft.com/office/drawing/2014/main" id="{F76B258D-36EF-48CC-B74F-36009845979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26858" y="2025258"/>
              <a:ext cx="755469" cy="755469"/>
            </a:xfrm>
            <a:prstGeom prst="rect">
              <a:avLst/>
            </a:prstGeom>
          </p:spPr>
        </p:pic>
        <p:pic>
          <p:nvPicPr>
            <p:cNvPr id="22" name="Picture 21" descr="A close up of a sign&#10;&#10;Description automatically generated">
              <a:extLst>
                <a:ext uri="{FF2B5EF4-FFF2-40B4-BE49-F238E27FC236}">
                  <a16:creationId xmlns:a16="http://schemas.microsoft.com/office/drawing/2014/main" id="{74EA1AB4-1BE5-442E-8B71-55A6378B1AA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78487" y="2832966"/>
              <a:ext cx="755469" cy="755469"/>
            </a:xfrm>
            <a:prstGeom prst="rect">
              <a:avLst/>
            </a:prstGeom>
          </p:spPr>
        </p:pic>
        <p:pic>
          <p:nvPicPr>
            <p:cNvPr id="12" name="Picture 11" descr="A close up of a sign&#10;&#10;Description automatically generated">
              <a:extLst>
                <a:ext uri="{FF2B5EF4-FFF2-40B4-BE49-F238E27FC236}">
                  <a16:creationId xmlns:a16="http://schemas.microsoft.com/office/drawing/2014/main" id="{60E2DD38-F3F7-4D39-9DF0-E0F060E90BDC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70430" y="2198335"/>
              <a:ext cx="708057" cy="689125"/>
            </a:xfrm>
            <a:prstGeom prst="rect">
              <a:avLst/>
            </a:prstGeom>
          </p:spPr>
        </p:pic>
        <p:pic>
          <p:nvPicPr>
            <p:cNvPr id="23" name="Picture 22" descr="A close up of a sign&#10;&#10;Description automatically generated">
              <a:extLst>
                <a:ext uri="{FF2B5EF4-FFF2-40B4-BE49-F238E27FC236}">
                  <a16:creationId xmlns:a16="http://schemas.microsoft.com/office/drawing/2014/main" id="{859650D9-52A4-465C-9158-F5542772F4EF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04839" y="1939138"/>
              <a:ext cx="708057" cy="689125"/>
            </a:xfrm>
            <a:prstGeom prst="rect">
              <a:avLst/>
            </a:prstGeom>
          </p:spPr>
        </p:pic>
        <p:pic>
          <p:nvPicPr>
            <p:cNvPr id="24" name="Picture 23">
              <a:extLst>
                <a:ext uri="{FF2B5EF4-FFF2-40B4-BE49-F238E27FC236}">
                  <a16:creationId xmlns:a16="http://schemas.microsoft.com/office/drawing/2014/main" id="{54B5BF91-3D66-42F0-8B64-904F897B7746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68800" y="2001258"/>
              <a:ext cx="753469" cy="751922"/>
            </a:xfrm>
            <a:prstGeom prst="rect">
              <a:avLst/>
            </a:prstGeom>
          </p:spPr>
        </p:pic>
        <p:pic>
          <p:nvPicPr>
            <p:cNvPr id="25" name="Picture 24">
              <a:extLst>
                <a:ext uri="{FF2B5EF4-FFF2-40B4-BE49-F238E27FC236}">
                  <a16:creationId xmlns:a16="http://schemas.microsoft.com/office/drawing/2014/main" id="{1D424FD4-07B3-475A-850C-6030A01FDA35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6648" y="1967043"/>
              <a:ext cx="753469" cy="751922"/>
            </a:xfrm>
            <a:prstGeom prst="rect">
              <a:avLst/>
            </a:prstGeom>
          </p:spPr>
        </p:pic>
      </p:grpSp>
      <p:sp>
        <p:nvSpPr>
          <p:cNvPr id="26" name="TextBox 25">
            <a:extLst>
              <a:ext uri="{FF2B5EF4-FFF2-40B4-BE49-F238E27FC236}">
                <a16:creationId xmlns:a16="http://schemas.microsoft.com/office/drawing/2014/main" id="{47B6A323-FD87-41E1-8F99-BAF6FDE5E333}"/>
              </a:ext>
            </a:extLst>
          </p:cNvPr>
          <p:cNvSpPr txBox="1"/>
          <p:nvPr/>
        </p:nvSpPr>
        <p:spPr>
          <a:xfrm>
            <a:off x="271116" y="1500092"/>
            <a:ext cx="181209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b="1" dirty="0">
                <a:latin typeface="Arial" panose="020B0604020202020204" pitchFamily="34" charset="0"/>
                <a:cs typeface="Arial" panose="020B0604020202020204" pitchFamily="34" charset="0"/>
              </a:rPr>
              <a:t>Talking Time:</a:t>
            </a:r>
            <a:endParaRPr lang="en-GB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24B9A49D-2861-4F8F-BE75-7F489FD066A8}"/>
              </a:ext>
            </a:extLst>
          </p:cNvPr>
          <p:cNvSpPr/>
          <p:nvPr/>
        </p:nvSpPr>
        <p:spPr>
          <a:xfrm>
            <a:off x="203221" y="4587563"/>
            <a:ext cx="601959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If Ollie spent 49p, how much money would he have left?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3520670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1BCEC06F-16BD-4726-84F1-55D84046F04F}"/>
              </a:ext>
            </a:extLst>
          </p:cNvPr>
          <p:cNvSpPr/>
          <p:nvPr/>
        </p:nvSpPr>
        <p:spPr>
          <a:xfrm>
            <a:off x="203221" y="4587563"/>
            <a:ext cx="601959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If Ollie spent 49p, how much money would he have left?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AFFA5A1E-82BE-44CB-A4FD-C58CEE1D1AE9}"/>
              </a:ext>
            </a:extLst>
          </p:cNvPr>
          <p:cNvSpPr/>
          <p:nvPr/>
        </p:nvSpPr>
        <p:spPr>
          <a:xfrm>
            <a:off x="263198" y="3996723"/>
            <a:ext cx="601959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DA2E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Ollie has 20p + 20p + 10p + 10p + 5p + 5p + 2p + 2p.</a:t>
            </a:r>
          </a:p>
          <a:p>
            <a:r>
              <a:rPr lang="en-US" dirty="0">
                <a:solidFill>
                  <a:srgbClr val="DA2E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This equals 40p + 20p + 10p + 4p = 74p altogether.</a:t>
            </a:r>
            <a:endParaRPr lang="en-GB" dirty="0"/>
          </a:p>
        </p:txBody>
      </p:sp>
      <p:grpSp>
        <p:nvGrpSpPr>
          <p:cNvPr id="27" name="Group 26">
            <a:extLst>
              <a:ext uri="{FF2B5EF4-FFF2-40B4-BE49-F238E27FC236}">
                <a16:creationId xmlns:a16="http://schemas.microsoft.com/office/drawing/2014/main" id="{AB75F333-C00C-489E-BADA-0C8822F262DE}"/>
              </a:ext>
            </a:extLst>
          </p:cNvPr>
          <p:cNvGrpSpPr/>
          <p:nvPr/>
        </p:nvGrpSpPr>
        <p:grpSpPr>
          <a:xfrm>
            <a:off x="203221" y="4925842"/>
            <a:ext cx="3637866" cy="1396497"/>
            <a:chOff x="1017026" y="4243583"/>
            <a:chExt cx="3637866" cy="1396497"/>
          </a:xfrm>
        </p:grpSpPr>
        <p:grpSp>
          <p:nvGrpSpPr>
            <p:cNvPr id="28" name="Group 27">
              <a:extLst>
                <a:ext uri="{FF2B5EF4-FFF2-40B4-BE49-F238E27FC236}">
                  <a16:creationId xmlns:a16="http://schemas.microsoft.com/office/drawing/2014/main" id="{65BC047E-7EC0-4A9D-A538-5383AACB3B1E}"/>
                </a:ext>
              </a:extLst>
            </p:cNvPr>
            <p:cNvGrpSpPr/>
            <p:nvPr/>
          </p:nvGrpSpPr>
          <p:grpSpPr>
            <a:xfrm>
              <a:off x="1017026" y="4243583"/>
              <a:ext cx="3637866" cy="1379205"/>
              <a:chOff x="1005032" y="4268849"/>
              <a:chExt cx="3637866" cy="1379205"/>
            </a:xfrm>
          </p:grpSpPr>
          <p:grpSp>
            <p:nvGrpSpPr>
              <p:cNvPr id="30" name="Group 29">
                <a:extLst>
                  <a:ext uri="{FF2B5EF4-FFF2-40B4-BE49-F238E27FC236}">
                    <a16:creationId xmlns:a16="http://schemas.microsoft.com/office/drawing/2014/main" id="{580299C4-78B0-45BD-84A5-4D25C8695257}"/>
                  </a:ext>
                </a:extLst>
              </p:cNvPr>
              <p:cNvGrpSpPr/>
              <p:nvPr/>
            </p:nvGrpSpPr>
            <p:grpSpPr>
              <a:xfrm>
                <a:off x="1005032" y="4268849"/>
                <a:ext cx="3637866" cy="1379205"/>
                <a:chOff x="1314332" y="4651942"/>
                <a:chExt cx="3637866" cy="1379205"/>
              </a:xfrm>
            </p:grpSpPr>
            <p:grpSp>
              <p:nvGrpSpPr>
                <p:cNvPr id="32" name="Group 31">
                  <a:extLst>
                    <a:ext uri="{FF2B5EF4-FFF2-40B4-BE49-F238E27FC236}">
                      <a16:creationId xmlns:a16="http://schemas.microsoft.com/office/drawing/2014/main" id="{78D4AC37-5DF9-4887-B5ED-877AAA2197DE}"/>
                    </a:ext>
                  </a:extLst>
                </p:cNvPr>
                <p:cNvGrpSpPr/>
                <p:nvPr/>
              </p:nvGrpSpPr>
              <p:grpSpPr>
                <a:xfrm>
                  <a:off x="1547359" y="5382415"/>
                  <a:ext cx="3096895" cy="292100"/>
                  <a:chOff x="1670050" y="5384800"/>
                  <a:chExt cx="3086053" cy="292100"/>
                </a:xfrm>
              </p:grpSpPr>
              <p:cxnSp>
                <p:nvCxnSpPr>
                  <p:cNvPr id="40" name="Straight Connector 39">
                    <a:extLst>
                      <a:ext uri="{FF2B5EF4-FFF2-40B4-BE49-F238E27FC236}">
                        <a16:creationId xmlns:a16="http://schemas.microsoft.com/office/drawing/2014/main" id="{9538A36D-2ED6-4CA0-85CB-EEC93C96E251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1670050" y="5391150"/>
                    <a:ext cx="3086053" cy="1503"/>
                  </a:xfrm>
                  <a:prstGeom prst="line">
                    <a:avLst/>
                  </a:prstGeom>
                  <a:ln w="28575">
                    <a:solidFill>
                      <a:srgbClr val="FF00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1" name="Straight Connector 40">
                    <a:extLst>
                      <a:ext uri="{FF2B5EF4-FFF2-40B4-BE49-F238E27FC236}">
                        <a16:creationId xmlns:a16="http://schemas.microsoft.com/office/drawing/2014/main" id="{95954E24-BBB7-421E-9AE0-FAF253F59714}"/>
                      </a:ext>
                    </a:extLst>
                  </p:cNvPr>
                  <p:cNvCxnSpPr/>
                  <p:nvPr/>
                </p:nvCxnSpPr>
                <p:spPr>
                  <a:xfrm>
                    <a:off x="1676400" y="5397500"/>
                    <a:ext cx="0" cy="279400"/>
                  </a:xfrm>
                  <a:prstGeom prst="line">
                    <a:avLst/>
                  </a:prstGeom>
                  <a:ln w="28575">
                    <a:solidFill>
                      <a:srgbClr val="FF00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2" name="Straight Connector 41">
                    <a:extLst>
                      <a:ext uri="{FF2B5EF4-FFF2-40B4-BE49-F238E27FC236}">
                        <a16:creationId xmlns:a16="http://schemas.microsoft.com/office/drawing/2014/main" id="{AC002CA9-4780-4AA1-B9F9-AC687DB3B952}"/>
                      </a:ext>
                    </a:extLst>
                  </p:cNvPr>
                  <p:cNvCxnSpPr/>
                  <p:nvPr/>
                </p:nvCxnSpPr>
                <p:spPr>
                  <a:xfrm>
                    <a:off x="4747411" y="5397500"/>
                    <a:ext cx="0" cy="279400"/>
                  </a:xfrm>
                  <a:prstGeom prst="line">
                    <a:avLst/>
                  </a:prstGeom>
                  <a:ln w="28575">
                    <a:solidFill>
                      <a:srgbClr val="FF00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3" name="Straight Connector 42">
                    <a:extLst>
                      <a:ext uri="{FF2B5EF4-FFF2-40B4-BE49-F238E27FC236}">
                        <a16:creationId xmlns:a16="http://schemas.microsoft.com/office/drawing/2014/main" id="{AB1B8B72-8AE0-4806-8327-FE4F49CEE9AB}"/>
                      </a:ext>
                    </a:extLst>
                  </p:cNvPr>
                  <p:cNvCxnSpPr/>
                  <p:nvPr/>
                </p:nvCxnSpPr>
                <p:spPr>
                  <a:xfrm>
                    <a:off x="2228850" y="5384800"/>
                    <a:ext cx="0" cy="279400"/>
                  </a:xfrm>
                  <a:prstGeom prst="line">
                    <a:avLst/>
                  </a:prstGeom>
                  <a:ln w="28575">
                    <a:solidFill>
                      <a:srgbClr val="FF00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4" name="Straight Connector 43">
                    <a:extLst>
                      <a:ext uri="{FF2B5EF4-FFF2-40B4-BE49-F238E27FC236}">
                        <a16:creationId xmlns:a16="http://schemas.microsoft.com/office/drawing/2014/main" id="{4ED4911E-3B04-4717-A9C6-8F805F5DF246}"/>
                      </a:ext>
                    </a:extLst>
                  </p:cNvPr>
                  <p:cNvCxnSpPr/>
                  <p:nvPr/>
                </p:nvCxnSpPr>
                <p:spPr>
                  <a:xfrm>
                    <a:off x="4045175" y="5397500"/>
                    <a:ext cx="0" cy="279400"/>
                  </a:xfrm>
                  <a:prstGeom prst="line">
                    <a:avLst/>
                  </a:prstGeom>
                  <a:ln w="28575">
                    <a:solidFill>
                      <a:srgbClr val="FF00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sp>
              <p:nvSpPr>
                <p:cNvPr id="33" name="Rectangle 32">
                  <a:extLst>
                    <a:ext uri="{FF2B5EF4-FFF2-40B4-BE49-F238E27FC236}">
                      <a16:creationId xmlns:a16="http://schemas.microsoft.com/office/drawing/2014/main" id="{018649B7-498F-4E27-981B-73F3B08BAAC3}"/>
                    </a:ext>
                  </a:extLst>
                </p:cNvPr>
                <p:cNvSpPr/>
                <p:nvPr/>
              </p:nvSpPr>
              <p:spPr>
                <a:xfrm>
                  <a:off x="1314332" y="5653761"/>
                  <a:ext cx="569387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r>
                    <a:rPr lang="en-US" dirty="0">
                      <a:solidFill>
                        <a:srgbClr val="DA2E4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49p</a:t>
                  </a:r>
                  <a:endParaRPr lang="en-GB" dirty="0"/>
                </a:p>
              </p:txBody>
            </p:sp>
            <p:sp>
              <p:nvSpPr>
                <p:cNvPr id="34" name="Rectangle 33">
                  <a:extLst>
                    <a:ext uri="{FF2B5EF4-FFF2-40B4-BE49-F238E27FC236}">
                      <a16:creationId xmlns:a16="http://schemas.microsoft.com/office/drawing/2014/main" id="{0012DA98-650F-4B73-BD04-234F97BEF620}"/>
                    </a:ext>
                  </a:extLst>
                </p:cNvPr>
                <p:cNvSpPr/>
                <p:nvPr/>
              </p:nvSpPr>
              <p:spPr>
                <a:xfrm>
                  <a:off x="1859039" y="5661815"/>
                  <a:ext cx="569387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r>
                    <a:rPr lang="en-US" dirty="0">
                      <a:solidFill>
                        <a:srgbClr val="DA2E4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50p</a:t>
                  </a:r>
                  <a:endParaRPr lang="en-GB" dirty="0"/>
                </a:p>
              </p:txBody>
            </p:sp>
            <p:sp>
              <p:nvSpPr>
                <p:cNvPr id="35" name="Rectangle 34">
                  <a:extLst>
                    <a:ext uri="{FF2B5EF4-FFF2-40B4-BE49-F238E27FC236}">
                      <a16:creationId xmlns:a16="http://schemas.microsoft.com/office/drawing/2014/main" id="{55D62F67-9773-4643-A7D4-E73D793E568E}"/>
                    </a:ext>
                  </a:extLst>
                </p:cNvPr>
                <p:cNvSpPr/>
                <p:nvPr/>
              </p:nvSpPr>
              <p:spPr>
                <a:xfrm>
                  <a:off x="3746097" y="5653761"/>
                  <a:ext cx="184731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endParaRPr lang="en-GB" dirty="0"/>
                </a:p>
              </p:txBody>
            </p:sp>
            <p:sp>
              <p:nvSpPr>
                <p:cNvPr id="36" name="Rectangle 35">
                  <a:extLst>
                    <a:ext uri="{FF2B5EF4-FFF2-40B4-BE49-F238E27FC236}">
                      <a16:creationId xmlns:a16="http://schemas.microsoft.com/office/drawing/2014/main" id="{611B37E3-0E95-4994-AD13-4F1DDDF1FFFB}"/>
                    </a:ext>
                  </a:extLst>
                </p:cNvPr>
                <p:cNvSpPr/>
                <p:nvPr/>
              </p:nvSpPr>
              <p:spPr>
                <a:xfrm>
                  <a:off x="4382811" y="5661815"/>
                  <a:ext cx="569387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r>
                    <a:rPr lang="en-US" dirty="0">
                      <a:solidFill>
                        <a:srgbClr val="DA2E4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74p</a:t>
                  </a:r>
                  <a:endParaRPr lang="en-GB" dirty="0"/>
                </a:p>
              </p:txBody>
            </p:sp>
            <p:sp>
              <p:nvSpPr>
                <p:cNvPr id="37" name="Rectangle 36">
                  <a:extLst>
                    <a:ext uri="{FF2B5EF4-FFF2-40B4-BE49-F238E27FC236}">
                      <a16:creationId xmlns:a16="http://schemas.microsoft.com/office/drawing/2014/main" id="{0C50F4AB-E460-491B-83A0-02B43A9368E3}"/>
                    </a:ext>
                  </a:extLst>
                </p:cNvPr>
                <p:cNvSpPr/>
                <p:nvPr/>
              </p:nvSpPr>
              <p:spPr>
                <a:xfrm>
                  <a:off x="1520570" y="4676607"/>
                  <a:ext cx="575799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r>
                    <a:rPr lang="en-US" dirty="0">
                      <a:solidFill>
                        <a:srgbClr val="DA2E4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+1p</a:t>
                  </a:r>
                  <a:endParaRPr lang="en-GB" dirty="0"/>
                </a:p>
              </p:txBody>
            </p:sp>
            <p:sp>
              <p:nvSpPr>
                <p:cNvPr id="38" name="Rectangle 37">
                  <a:extLst>
                    <a:ext uri="{FF2B5EF4-FFF2-40B4-BE49-F238E27FC236}">
                      <a16:creationId xmlns:a16="http://schemas.microsoft.com/office/drawing/2014/main" id="{3DEDC70C-D0E1-4E35-99C0-80ED4DD14391}"/>
                    </a:ext>
                  </a:extLst>
                </p:cNvPr>
                <p:cNvSpPr/>
                <p:nvPr/>
              </p:nvSpPr>
              <p:spPr>
                <a:xfrm>
                  <a:off x="2732898" y="4653783"/>
                  <a:ext cx="704039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r>
                    <a:rPr lang="en-US" dirty="0">
                      <a:solidFill>
                        <a:srgbClr val="DA2E4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+20p</a:t>
                  </a:r>
                  <a:endParaRPr lang="en-GB" dirty="0"/>
                </a:p>
              </p:txBody>
            </p:sp>
            <p:sp>
              <p:nvSpPr>
                <p:cNvPr id="39" name="Rectangle 38">
                  <a:extLst>
                    <a:ext uri="{FF2B5EF4-FFF2-40B4-BE49-F238E27FC236}">
                      <a16:creationId xmlns:a16="http://schemas.microsoft.com/office/drawing/2014/main" id="{A1FBD6D0-1B6D-42B3-A40B-387223A620B6}"/>
                    </a:ext>
                  </a:extLst>
                </p:cNvPr>
                <p:cNvSpPr/>
                <p:nvPr/>
              </p:nvSpPr>
              <p:spPr>
                <a:xfrm>
                  <a:off x="3977746" y="4651942"/>
                  <a:ext cx="575799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r>
                    <a:rPr lang="en-US" dirty="0">
                      <a:solidFill>
                        <a:srgbClr val="DA2E4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+4p</a:t>
                  </a:r>
                  <a:endParaRPr lang="en-GB" dirty="0"/>
                </a:p>
              </p:txBody>
            </p:sp>
          </p:grpSp>
          <p:sp>
            <p:nvSpPr>
              <p:cNvPr id="31" name="Rectangle 30">
                <a:extLst>
                  <a:ext uri="{FF2B5EF4-FFF2-40B4-BE49-F238E27FC236}">
                    <a16:creationId xmlns:a16="http://schemas.microsoft.com/office/drawing/2014/main" id="{FE05EA89-5EBE-477E-B1EC-D9A18B257ABB}"/>
                  </a:ext>
                </a:extLst>
              </p:cNvPr>
              <p:cNvSpPr/>
              <p:nvPr/>
            </p:nvSpPr>
            <p:spPr>
              <a:xfrm>
                <a:off x="3383753" y="5278722"/>
                <a:ext cx="569387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dirty="0">
                    <a:solidFill>
                      <a:srgbClr val="DA2E4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70p</a:t>
                </a:r>
                <a:endParaRPr lang="en-GB" dirty="0"/>
              </a:p>
            </p:txBody>
          </p:sp>
        </p:grpSp>
        <p:sp>
          <p:nvSpPr>
            <p:cNvPr id="29" name="Arc 28">
              <a:extLst>
                <a:ext uri="{FF2B5EF4-FFF2-40B4-BE49-F238E27FC236}">
                  <a16:creationId xmlns:a16="http://schemas.microsoft.com/office/drawing/2014/main" id="{14CEA8E2-BCD1-4044-B4EA-C73ED6F9CE70}"/>
                </a:ext>
              </a:extLst>
            </p:cNvPr>
            <p:cNvSpPr/>
            <p:nvPr/>
          </p:nvSpPr>
          <p:spPr>
            <a:xfrm rot="18989371">
              <a:off x="1142947" y="4866831"/>
              <a:ext cx="792275" cy="773249"/>
            </a:xfrm>
            <a:prstGeom prst="arc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45" name="Arc 44">
            <a:extLst>
              <a:ext uri="{FF2B5EF4-FFF2-40B4-BE49-F238E27FC236}">
                <a16:creationId xmlns:a16="http://schemas.microsoft.com/office/drawing/2014/main" id="{F7A0AE5E-ECF8-4AFB-B1F2-364961CBBC0B}"/>
              </a:ext>
            </a:extLst>
          </p:cNvPr>
          <p:cNvSpPr/>
          <p:nvPr/>
        </p:nvSpPr>
        <p:spPr>
          <a:xfrm rot="19476214">
            <a:off x="241425" y="5441650"/>
            <a:ext cx="2941052" cy="2336397"/>
          </a:xfrm>
          <a:prstGeom prst="arc">
            <a:avLst>
              <a:gd name="adj1" fmla="val 16200000"/>
              <a:gd name="adj2" fmla="val 21333412"/>
            </a:avLst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6" name="Arc 45">
            <a:extLst>
              <a:ext uri="{FF2B5EF4-FFF2-40B4-BE49-F238E27FC236}">
                <a16:creationId xmlns:a16="http://schemas.microsoft.com/office/drawing/2014/main" id="{235D037E-12CE-4BD6-916F-C9041A4230D8}"/>
              </a:ext>
            </a:extLst>
          </p:cNvPr>
          <p:cNvSpPr/>
          <p:nvPr/>
        </p:nvSpPr>
        <p:spPr>
          <a:xfrm rot="18583054">
            <a:off x="2800515" y="5462371"/>
            <a:ext cx="942372" cy="1181323"/>
          </a:xfrm>
          <a:prstGeom prst="arc">
            <a:avLst>
              <a:gd name="adj1" fmla="val 16200000"/>
              <a:gd name="adj2" fmla="val 21090281"/>
            </a:avLst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6774547A-39CC-4287-9F09-45A3DB2687D6}"/>
              </a:ext>
            </a:extLst>
          </p:cNvPr>
          <p:cNvSpPr/>
          <p:nvPr/>
        </p:nvSpPr>
        <p:spPr>
          <a:xfrm>
            <a:off x="4073952" y="5110508"/>
            <a:ext cx="4019049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DA2E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Use the number line and counting on.</a:t>
            </a:r>
          </a:p>
          <a:p>
            <a:r>
              <a:rPr lang="en-US" dirty="0">
                <a:solidFill>
                  <a:srgbClr val="DA2E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1p + 20p + 4p = 25p.</a:t>
            </a:r>
          </a:p>
          <a:p>
            <a:pPr algn="ctr"/>
            <a:r>
              <a:rPr lang="en-US" b="1" dirty="0">
                <a:solidFill>
                  <a:srgbClr val="DA2E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Ollie would have 25p left</a:t>
            </a:r>
            <a:r>
              <a:rPr lang="en-US" dirty="0">
                <a:solidFill>
                  <a:srgbClr val="DA2E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grpSp>
        <p:nvGrpSpPr>
          <p:cNvPr id="71" name="Group 70">
            <a:extLst>
              <a:ext uri="{FF2B5EF4-FFF2-40B4-BE49-F238E27FC236}">
                <a16:creationId xmlns:a16="http://schemas.microsoft.com/office/drawing/2014/main" id="{E45984AB-BADE-429F-8481-9261CDAB0D9B}"/>
              </a:ext>
            </a:extLst>
          </p:cNvPr>
          <p:cNvGrpSpPr/>
          <p:nvPr/>
        </p:nvGrpSpPr>
        <p:grpSpPr>
          <a:xfrm>
            <a:off x="353899" y="2432790"/>
            <a:ext cx="5755679" cy="1649297"/>
            <a:chOff x="326648" y="1939138"/>
            <a:chExt cx="5755679" cy="1649297"/>
          </a:xfrm>
        </p:grpSpPr>
        <p:pic>
          <p:nvPicPr>
            <p:cNvPr id="72" name="Picture 71" descr="A picture containing plate&#10;&#10;Description automatically generated">
              <a:extLst>
                <a:ext uri="{FF2B5EF4-FFF2-40B4-BE49-F238E27FC236}">
                  <a16:creationId xmlns:a16="http://schemas.microsoft.com/office/drawing/2014/main" id="{A2D8D96A-6E5A-4601-9F0B-D364DD519B5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12582" y="2068419"/>
              <a:ext cx="562651" cy="562651"/>
            </a:xfrm>
            <a:prstGeom prst="rect">
              <a:avLst/>
            </a:prstGeom>
          </p:spPr>
        </p:pic>
        <p:pic>
          <p:nvPicPr>
            <p:cNvPr id="73" name="Picture 72" descr="A picture containing plate&#10;&#10;Description automatically generated">
              <a:extLst>
                <a:ext uri="{FF2B5EF4-FFF2-40B4-BE49-F238E27FC236}">
                  <a16:creationId xmlns:a16="http://schemas.microsoft.com/office/drawing/2014/main" id="{D5A84B0A-19B1-4FC6-A535-4A7A0127B17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25202" y="2648050"/>
              <a:ext cx="562651" cy="562651"/>
            </a:xfrm>
            <a:prstGeom prst="rect">
              <a:avLst/>
            </a:prstGeom>
          </p:spPr>
        </p:pic>
        <p:pic>
          <p:nvPicPr>
            <p:cNvPr id="74" name="Picture 73" descr="A close up of a sign&#10;&#10;Description automatically generated">
              <a:extLst>
                <a:ext uri="{FF2B5EF4-FFF2-40B4-BE49-F238E27FC236}">
                  <a16:creationId xmlns:a16="http://schemas.microsoft.com/office/drawing/2014/main" id="{1FEC4E78-F836-413D-9B77-CD129C3480A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26858" y="2025258"/>
              <a:ext cx="755469" cy="755469"/>
            </a:xfrm>
            <a:prstGeom prst="rect">
              <a:avLst/>
            </a:prstGeom>
          </p:spPr>
        </p:pic>
        <p:pic>
          <p:nvPicPr>
            <p:cNvPr id="75" name="Picture 74" descr="A close up of a sign&#10;&#10;Description automatically generated">
              <a:extLst>
                <a:ext uri="{FF2B5EF4-FFF2-40B4-BE49-F238E27FC236}">
                  <a16:creationId xmlns:a16="http://schemas.microsoft.com/office/drawing/2014/main" id="{E180B09D-B762-4685-B404-B82ECBB5F02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78487" y="2832966"/>
              <a:ext cx="755469" cy="755469"/>
            </a:xfrm>
            <a:prstGeom prst="rect">
              <a:avLst/>
            </a:prstGeom>
          </p:spPr>
        </p:pic>
        <p:pic>
          <p:nvPicPr>
            <p:cNvPr id="76" name="Picture 75" descr="A close up of a sign&#10;&#10;Description automatically generated">
              <a:extLst>
                <a:ext uri="{FF2B5EF4-FFF2-40B4-BE49-F238E27FC236}">
                  <a16:creationId xmlns:a16="http://schemas.microsoft.com/office/drawing/2014/main" id="{46C10A39-4FE9-457D-91E6-4EEE581BFEF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70430" y="2198335"/>
              <a:ext cx="708057" cy="689125"/>
            </a:xfrm>
            <a:prstGeom prst="rect">
              <a:avLst/>
            </a:prstGeom>
          </p:spPr>
        </p:pic>
        <p:pic>
          <p:nvPicPr>
            <p:cNvPr id="77" name="Picture 76" descr="A close up of a sign&#10;&#10;Description automatically generated">
              <a:extLst>
                <a:ext uri="{FF2B5EF4-FFF2-40B4-BE49-F238E27FC236}">
                  <a16:creationId xmlns:a16="http://schemas.microsoft.com/office/drawing/2014/main" id="{5020D41E-773B-4C5B-A960-2AE7E0A036A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04839" y="1939138"/>
              <a:ext cx="708057" cy="689125"/>
            </a:xfrm>
            <a:prstGeom prst="rect">
              <a:avLst/>
            </a:prstGeom>
          </p:spPr>
        </p:pic>
        <p:pic>
          <p:nvPicPr>
            <p:cNvPr id="78" name="Picture 77">
              <a:extLst>
                <a:ext uri="{FF2B5EF4-FFF2-40B4-BE49-F238E27FC236}">
                  <a16:creationId xmlns:a16="http://schemas.microsoft.com/office/drawing/2014/main" id="{CBD54C5E-8F8F-4738-9FED-2CD7666F4670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68800" y="2001258"/>
              <a:ext cx="753469" cy="751922"/>
            </a:xfrm>
            <a:prstGeom prst="rect">
              <a:avLst/>
            </a:prstGeom>
          </p:spPr>
        </p:pic>
        <p:pic>
          <p:nvPicPr>
            <p:cNvPr id="79" name="Picture 78">
              <a:extLst>
                <a:ext uri="{FF2B5EF4-FFF2-40B4-BE49-F238E27FC236}">
                  <a16:creationId xmlns:a16="http://schemas.microsoft.com/office/drawing/2014/main" id="{FF6FAA8D-95CF-4471-AD10-E1AB4C12D454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6648" y="1967043"/>
              <a:ext cx="753469" cy="751922"/>
            </a:xfrm>
            <a:prstGeom prst="rect">
              <a:avLst/>
            </a:prstGeom>
          </p:spPr>
        </p:pic>
      </p:grpSp>
      <p:sp>
        <p:nvSpPr>
          <p:cNvPr id="80" name="TextBox 79">
            <a:extLst>
              <a:ext uri="{FF2B5EF4-FFF2-40B4-BE49-F238E27FC236}">
                <a16:creationId xmlns:a16="http://schemas.microsoft.com/office/drawing/2014/main" id="{9FF1A47F-647A-4A05-9E01-2F98115A66FE}"/>
              </a:ext>
            </a:extLst>
          </p:cNvPr>
          <p:cNvSpPr txBox="1"/>
          <p:nvPr/>
        </p:nvSpPr>
        <p:spPr>
          <a:xfrm>
            <a:off x="294825" y="1848579"/>
            <a:ext cx="51755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Ollie has these coins.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How much does he have altogether?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1" name="Picture 80">
            <a:extLst>
              <a:ext uri="{FF2B5EF4-FFF2-40B4-BE49-F238E27FC236}">
                <a16:creationId xmlns:a16="http://schemas.microsoft.com/office/drawing/2014/main" id="{7ED6B703-2B99-4857-80A9-C92776B7182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759263" y="1478732"/>
            <a:ext cx="1317235" cy="910308"/>
          </a:xfrm>
          <a:prstGeom prst="rect">
            <a:avLst/>
          </a:prstGeom>
        </p:spPr>
      </p:pic>
      <p:sp>
        <p:nvSpPr>
          <p:cNvPr id="82" name="TextBox 81">
            <a:extLst>
              <a:ext uri="{FF2B5EF4-FFF2-40B4-BE49-F238E27FC236}">
                <a16:creationId xmlns:a16="http://schemas.microsoft.com/office/drawing/2014/main" id="{01926258-79EE-4778-A638-6D90D1689E3A}"/>
              </a:ext>
            </a:extLst>
          </p:cNvPr>
          <p:cNvSpPr txBox="1"/>
          <p:nvPr/>
        </p:nvSpPr>
        <p:spPr>
          <a:xfrm>
            <a:off x="271116" y="1500092"/>
            <a:ext cx="181209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b="1" dirty="0">
                <a:latin typeface="Arial" panose="020B0604020202020204" pitchFamily="34" charset="0"/>
                <a:cs typeface="Arial" panose="020B0604020202020204" pitchFamily="34" charset="0"/>
              </a:rPr>
              <a:t>Talking Time:</a:t>
            </a:r>
            <a:endParaRPr lang="en-GB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4236313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F7262E39-839C-4CEC-BF14-0A9F2CC1C934}"/>
              </a:ext>
            </a:extLst>
          </p:cNvPr>
          <p:cNvSpPr txBox="1"/>
          <p:nvPr/>
        </p:nvSpPr>
        <p:spPr>
          <a:xfrm>
            <a:off x="278396" y="1707460"/>
            <a:ext cx="527608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Darcey has 85p.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She bought an apple for 31p.</a:t>
            </a: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Does she have enough money left to buy a pear? Why?  Why not?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3B3E38AE-8171-4BA6-9B95-74C543CE9396}"/>
              </a:ext>
            </a:extLst>
          </p:cNvPr>
          <p:cNvGrpSpPr/>
          <p:nvPr/>
        </p:nvGrpSpPr>
        <p:grpSpPr>
          <a:xfrm>
            <a:off x="4973772" y="1393088"/>
            <a:ext cx="1387025" cy="1094278"/>
            <a:chOff x="175569" y="1296056"/>
            <a:chExt cx="1387025" cy="1094278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EB146ED3-631F-4350-97AE-91E6AA7A650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75569" y="1296056"/>
              <a:ext cx="1259641" cy="1057844"/>
            </a:xfrm>
            <a:prstGeom prst="rect">
              <a:avLst/>
            </a:prstGeom>
          </p:spPr>
        </p:pic>
        <p:sp>
          <p:nvSpPr>
            <p:cNvPr id="2" name="Right Triangle 1">
              <a:extLst>
                <a:ext uri="{FF2B5EF4-FFF2-40B4-BE49-F238E27FC236}">
                  <a16:creationId xmlns:a16="http://schemas.microsoft.com/office/drawing/2014/main" id="{6755D44F-5E44-4BB3-BACF-F27FBC9D1720}"/>
                </a:ext>
              </a:extLst>
            </p:cNvPr>
            <p:cNvSpPr/>
            <p:nvPr/>
          </p:nvSpPr>
          <p:spPr>
            <a:xfrm rot="12145799">
              <a:off x="723837" y="1341554"/>
              <a:ext cx="838757" cy="1048780"/>
            </a:xfrm>
            <a:prstGeom prst="rtTriangl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pic>
        <p:nvPicPr>
          <p:cNvPr id="7" name="Picture 6">
            <a:extLst>
              <a:ext uri="{FF2B5EF4-FFF2-40B4-BE49-F238E27FC236}">
                <a16:creationId xmlns:a16="http://schemas.microsoft.com/office/drawing/2014/main" id="{C991A6DD-F2B7-4BE4-B1EE-E8AF3DA55FC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5481" y="3129424"/>
            <a:ext cx="1020948" cy="1082653"/>
          </a:xfrm>
          <a:prstGeom prst="rect">
            <a:avLst/>
          </a:prstGeom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id="{073A7349-5D42-40B0-BF40-21E753DC216C}"/>
              </a:ext>
            </a:extLst>
          </p:cNvPr>
          <p:cNvGrpSpPr/>
          <p:nvPr/>
        </p:nvGrpSpPr>
        <p:grpSpPr>
          <a:xfrm>
            <a:off x="1065955" y="3228348"/>
            <a:ext cx="2248418" cy="512227"/>
            <a:chOff x="5990326" y="4277022"/>
            <a:chExt cx="2248418" cy="512227"/>
          </a:xfrm>
        </p:grpSpPr>
        <p:sp>
          <p:nvSpPr>
            <p:cNvPr id="9" name="Arrow: Pentagon 8">
              <a:extLst>
                <a:ext uri="{FF2B5EF4-FFF2-40B4-BE49-F238E27FC236}">
                  <a16:creationId xmlns:a16="http://schemas.microsoft.com/office/drawing/2014/main" id="{43AECAF3-C2AB-4F0E-BEB1-6952CF15B394}"/>
                </a:ext>
              </a:extLst>
            </p:cNvPr>
            <p:cNvSpPr/>
            <p:nvPr/>
          </p:nvSpPr>
          <p:spPr>
            <a:xfrm>
              <a:off x="6711696" y="4277022"/>
              <a:ext cx="1527048" cy="512227"/>
            </a:xfrm>
            <a:prstGeom prst="homePlate">
              <a:avLst/>
            </a:prstGeom>
            <a:solidFill>
              <a:schemeClr val="bg1"/>
            </a:solidFill>
            <a:ln w="28575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apple 31p </a:t>
              </a:r>
              <a:endParaRPr lang="en-GB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A864E835-906F-4D60-BF29-1E14C8E101C2}"/>
                </a:ext>
              </a:extLst>
            </p:cNvPr>
            <p:cNvSpPr/>
            <p:nvPr/>
          </p:nvSpPr>
          <p:spPr>
            <a:xfrm>
              <a:off x="5990326" y="4394287"/>
              <a:ext cx="721370" cy="177713"/>
            </a:xfrm>
            <a:custGeom>
              <a:avLst/>
              <a:gdLst>
                <a:gd name="connsiteX0" fmla="*/ 721370 w 721370"/>
                <a:gd name="connsiteY0" fmla="*/ 177713 h 177713"/>
                <a:gd name="connsiteX1" fmla="*/ 72146 w 721370"/>
                <a:gd name="connsiteY1" fmla="*/ 13121 h 177713"/>
                <a:gd name="connsiteX2" fmla="*/ 44714 w 721370"/>
                <a:gd name="connsiteY2" fmla="*/ 22265 h 1777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21370" h="177713">
                  <a:moveTo>
                    <a:pt x="721370" y="177713"/>
                  </a:moveTo>
                  <a:lnTo>
                    <a:pt x="72146" y="13121"/>
                  </a:lnTo>
                  <a:cubicBezTo>
                    <a:pt x="-40630" y="-12787"/>
                    <a:pt x="2042" y="4739"/>
                    <a:pt x="44714" y="22265"/>
                  </a:cubicBez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pic>
        <p:nvPicPr>
          <p:cNvPr id="11" name="Picture 10">
            <a:extLst>
              <a:ext uri="{FF2B5EF4-FFF2-40B4-BE49-F238E27FC236}">
                <a16:creationId xmlns:a16="http://schemas.microsoft.com/office/drawing/2014/main" id="{B53D676B-6249-48AA-B7A4-3E9853C04D0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19895" y="2865716"/>
            <a:ext cx="1200839" cy="1561091"/>
          </a:xfrm>
          <a:prstGeom prst="rect">
            <a:avLst/>
          </a:prstGeom>
        </p:spPr>
      </p:pic>
      <p:grpSp>
        <p:nvGrpSpPr>
          <p:cNvPr id="12" name="Group 11">
            <a:extLst>
              <a:ext uri="{FF2B5EF4-FFF2-40B4-BE49-F238E27FC236}">
                <a16:creationId xmlns:a16="http://schemas.microsoft.com/office/drawing/2014/main" id="{A1A25149-3FF2-4F51-B352-065C677C3E02}"/>
              </a:ext>
            </a:extLst>
          </p:cNvPr>
          <p:cNvGrpSpPr/>
          <p:nvPr/>
        </p:nvGrpSpPr>
        <p:grpSpPr>
          <a:xfrm rot="1500638">
            <a:off x="4770862" y="3355526"/>
            <a:ext cx="2528038" cy="512227"/>
            <a:chOff x="5710706" y="4277022"/>
            <a:chExt cx="2528038" cy="512227"/>
          </a:xfrm>
        </p:grpSpPr>
        <p:sp>
          <p:nvSpPr>
            <p:cNvPr id="13" name="Arrow: Pentagon 12">
              <a:extLst>
                <a:ext uri="{FF2B5EF4-FFF2-40B4-BE49-F238E27FC236}">
                  <a16:creationId xmlns:a16="http://schemas.microsoft.com/office/drawing/2014/main" id="{AFB6F152-4A23-4680-8537-BC708470D3EE}"/>
                </a:ext>
              </a:extLst>
            </p:cNvPr>
            <p:cNvSpPr/>
            <p:nvPr/>
          </p:nvSpPr>
          <p:spPr>
            <a:xfrm>
              <a:off x="6711696" y="4277022"/>
              <a:ext cx="1527048" cy="512227"/>
            </a:xfrm>
            <a:prstGeom prst="homePlate">
              <a:avLst/>
            </a:prstGeom>
            <a:solidFill>
              <a:schemeClr val="bg1"/>
            </a:solidFill>
            <a:ln w="28575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pear 39p </a:t>
              </a:r>
              <a:endParaRPr lang="en-GB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57D5858E-2CE2-49AC-9D08-AA1E60F9F175}"/>
                </a:ext>
              </a:extLst>
            </p:cNvPr>
            <p:cNvSpPr/>
            <p:nvPr/>
          </p:nvSpPr>
          <p:spPr>
            <a:xfrm flipV="1">
              <a:off x="5710706" y="4572000"/>
              <a:ext cx="1000990" cy="127891"/>
            </a:xfrm>
            <a:custGeom>
              <a:avLst/>
              <a:gdLst>
                <a:gd name="connsiteX0" fmla="*/ 721370 w 721370"/>
                <a:gd name="connsiteY0" fmla="*/ 177713 h 177713"/>
                <a:gd name="connsiteX1" fmla="*/ 72146 w 721370"/>
                <a:gd name="connsiteY1" fmla="*/ 13121 h 177713"/>
                <a:gd name="connsiteX2" fmla="*/ 44714 w 721370"/>
                <a:gd name="connsiteY2" fmla="*/ 22265 h 1777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21370" h="177713">
                  <a:moveTo>
                    <a:pt x="721370" y="177713"/>
                  </a:moveTo>
                  <a:lnTo>
                    <a:pt x="72146" y="13121"/>
                  </a:lnTo>
                  <a:cubicBezTo>
                    <a:pt x="-40630" y="-12787"/>
                    <a:pt x="2042" y="4739"/>
                    <a:pt x="44714" y="22265"/>
                  </a:cubicBez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5" name="TextBox 14">
            <a:extLst>
              <a:ext uri="{FF2B5EF4-FFF2-40B4-BE49-F238E27FC236}">
                <a16:creationId xmlns:a16="http://schemas.microsoft.com/office/drawing/2014/main" id="{7E9815E3-2507-4C86-9D00-EF1183AEB1A1}"/>
              </a:ext>
            </a:extLst>
          </p:cNvPr>
          <p:cNvSpPr txBox="1"/>
          <p:nvPr/>
        </p:nvSpPr>
        <p:spPr>
          <a:xfrm>
            <a:off x="270670" y="1441173"/>
            <a:ext cx="140775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b="1" dirty="0">
                <a:latin typeface="Arial" panose="020B0604020202020204" pitchFamily="34" charset="0"/>
                <a:cs typeface="Arial" panose="020B0604020202020204" pitchFamily="34" charset="0"/>
              </a:rPr>
              <a:t>Activity 2:</a:t>
            </a:r>
          </a:p>
        </p:txBody>
      </p:sp>
    </p:spTree>
    <p:extLst>
      <p:ext uri="{BB962C8B-B14F-4D97-AF65-F5344CB8AC3E}">
        <p14:creationId xmlns:p14="http://schemas.microsoft.com/office/powerpoint/2010/main" val="406242635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C991A6DD-F2B7-4BE4-B1EE-E8AF3DA55FC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5481" y="3129424"/>
            <a:ext cx="1020948" cy="1082653"/>
          </a:xfrm>
          <a:prstGeom prst="rect">
            <a:avLst/>
          </a:prstGeom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id="{073A7349-5D42-40B0-BF40-21E753DC216C}"/>
              </a:ext>
            </a:extLst>
          </p:cNvPr>
          <p:cNvGrpSpPr/>
          <p:nvPr/>
        </p:nvGrpSpPr>
        <p:grpSpPr>
          <a:xfrm>
            <a:off x="1065955" y="3228348"/>
            <a:ext cx="2248418" cy="512227"/>
            <a:chOff x="5990326" y="4277022"/>
            <a:chExt cx="2248418" cy="512227"/>
          </a:xfrm>
        </p:grpSpPr>
        <p:sp>
          <p:nvSpPr>
            <p:cNvPr id="9" name="Arrow: Pentagon 8">
              <a:extLst>
                <a:ext uri="{FF2B5EF4-FFF2-40B4-BE49-F238E27FC236}">
                  <a16:creationId xmlns:a16="http://schemas.microsoft.com/office/drawing/2014/main" id="{43AECAF3-C2AB-4F0E-BEB1-6952CF15B394}"/>
                </a:ext>
              </a:extLst>
            </p:cNvPr>
            <p:cNvSpPr/>
            <p:nvPr/>
          </p:nvSpPr>
          <p:spPr>
            <a:xfrm>
              <a:off x="6711696" y="4277022"/>
              <a:ext cx="1527048" cy="512227"/>
            </a:xfrm>
            <a:prstGeom prst="homePlate">
              <a:avLst/>
            </a:prstGeom>
            <a:solidFill>
              <a:schemeClr val="bg1"/>
            </a:solidFill>
            <a:ln w="28575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apple 31p </a:t>
              </a:r>
              <a:endParaRPr lang="en-GB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A864E835-906F-4D60-BF29-1E14C8E101C2}"/>
                </a:ext>
              </a:extLst>
            </p:cNvPr>
            <p:cNvSpPr/>
            <p:nvPr/>
          </p:nvSpPr>
          <p:spPr>
            <a:xfrm>
              <a:off x="5990326" y="4394287"/>
              <a:ext cx="721370" cy="177713"/>
            </a:xfrm>
            <a:custGeom>
              <a:avLst/>
              <a:gdLst>
                <a:gd name="connsiteX0" fmla="*/ 721370 w 721370"/>
                <a:gd name="connsiteY0" fmla="*/ 177713 h 177713"/>
                <a:gd name="connsiteX1" fmla="*/ 72146 w 721370"/>
                <a:gd name="connsiteY1" fmla="*/ 13121 h 177713"/>
                <a:gd name="connsiteX2" fmla="*/ 44714 w 721370"/>
                <a:gd name="connsiteY2" fmla="*/ 22265 h 1777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21370" h="177713">
                  <a:moveTo>
                    <a:pt x="721370" y="177713"/>
                  </a:moveTo>
                  <a:lnTo>
                    <a:pt x="72146" y="13121"/>
                  </a:lnTo>
                  <a:cubicBezTo>
                    <a:pt x="-40630" y="-12787"/>
                    <a:pt x="2042" y="4739"/>
                    <a:pt x="44714" y="22265"/>
                  </a:cubicBez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pic>
        <p:nvPicPr>
          <p:cNvPr id="11" name="Picture 10">
            <a:extLst>
              <a:ext uri="{FF2B5EF4-FFF2-40B4-BE49-F238E27FC236}">
                <a16:creationId xmlns:a16="http://schemas.microsoft.com/office/drawing/2014/main" id="{B53D676B-6249-48AA-B7A4-3E9853C04D0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19895" y="2865716"/>
            <a:ext cx="1200839" cy="1561091"/>
          </a:xfrm>
          <a:prstGeom prst="rect">
            <a:avLst/>
          </a:prstGeom>
        </p:spPr>
      </p:pic>
      <p:grpSp>
        <p:nvGrpSpPr>
          <p:cNvPr id="12" name="Group 11">
            <a:extLst>
              <a:ext uri="{FF2B5EF4-FFF2-40B4-BE49-F238E27FC236}">
                <a16:creationId xmlns:a16="http://schemas.microsoft.com/office/drawing/2014/main" id="{A1A25149-3FF2-4F51-B352-065C677C3E02}"/>
              </a:ext>
            </a:extLst>
          </p:cNvPr>
          <p:cNvGrpSpPr/>
          <p:nvPr/>
        </p:nvGrpSpPr>
        <p:grpSpPr>
          <a:xfrm rot="1500638">
            <a:off x="4770862" y="3355526"/>
            <a:ext cx="2528038" cy="512227"/>
            <a:chOff x="5710706" y="4277022"/>
            <a:chExt cx="2528038" cy="512227"/>
          </a:xfrm>
        </p:grpSpPr>
        <p:sp>
          <p:nvSpPr>
            <p:cNvPr id="13" name="Arrow: Pentagon 12">
              <a:extLst>
                <a:ext uri="{FF2B5EF4-FFF2-40B4-BE49-F238E27FC236}">
                  <a16:creationId xmlns:a16="http://schemas.microsoft.com/office/drawing/2014/main" id="{AFB6F152-4A23-4680-8537-BC708470D3EE}"/>
                </a:ext>
              </a:extLst>
            </p:cNvPr>
            <p:cNvSpPr/>
            <p:nvPr/>
          </p:nvSpPr>
          <p:spPr>
            <a:xfrm>
              <a:off x="6711696" y="4277022"/>
              <a:ext cx="1527048" cy="512227"/>
            </a:xfrm>
            <a:prstGeom prst="homePlate">
              <a:avLst/>
            </a:prstGeom>
            <a:solidFill>
              <a:schemeClr val="bg1"/>
            </a:solidFill>
            <a:ln w="28575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pear 39p </a:t>
              </a:r>
              <a:endParaRPr lang="en-GB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57D5858E-2CE2-49AC-9D08-AA1E60F9F175}"/>
                </a:ext>
              </a:extLst>
            </p:cNvPr>
            <p:cNvSpPr/>
            <p:nvPr/>
          </p:nvSpPr>
          <p:spPr>
            <a:xfrm flipV="1">
              <a:off x="5710706" y="4572000"/>
              <a:ext cx="1000990" cy="127891"/>
            </a:xfrm>
            <a:custGeom>
              <a:avLst/>
              <a:gdLst>
                <a:gd name="connsiteX0" fmla="*/ 721370 w 721370"/>
                <a:gd name="connsiteY0" fmla="*/ 177713 h 177713"/>
                <a:gd name="connsiteX1" fmla="*/ 72146 w 721370"/>
                <a:gd name="connsiteY1" fmla="*/ 13121 h 177713"/>
                <a:gd name="connsiteX2" fmla="*/ 44714 w 721370"/>
                <a:gd name="connsiteY2" fmla="*/ 22265 h 1777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21370" h="177713">
                  <a:moveTo>
                    <a:pt x="721370" y="177713"/>
                  </a:moveTo>
                  <a:lnTo>
                    <a:pt x="72146" y="13121"/>
                  </a:lnTo>
                  <a:cubicBezTo>
                    <a:pt x="-40630" y="-12787"/>
                    <a:pt x="2042" y="4739"/>
                    <a:pt x="44714" y="22265"/>
                  </a:cubicBez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6" name="Rectangle 5">
            <a:extLst>
              <a:ext uri="{FF2B5EF4-FFF2-40B4-BE49-F238E27FC236}">
                <a16:creationId xmlns:a16="http://schemas.microsoft.com/office/drawing/2014/main" id="{43E70A88-04B3-42FB-AEE2-013880E60569}"/>
              </a:ext>
            </a:extLst>
          </p:cNvPr>
          <p:cNvSpPr/>
          <p:nvPr/>
        </p:nvSpPr>
        <p:spPr>
          <a:xfrm>
            <a:off x="278396" y="4475785"/>
            <a:ext cx="8398453" cy="175432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DA2E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Darcey had 85p and spent 31p on an apple.</a:t>
            </a:r>
          </a:p>
          <a:p>
            <a:r>
              <a:rPr lang="en-US" dirty="0">
                <a:solidFill>
                  <a:srgbClr val="DA2E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Partition the numbers and subtract.</a:t>
            </a:r>
          </a:p>
          <a:p>
            <a:r>
              <a:rPr lang="en-US" dirty="0">
                <a:solidFill>
                  <a:srgbClr val="DA2E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80p – 30p = 50p. 5p – 1p = 4p. 50p and 4p = 54p.</a:t>
            </a:r>
          </a:p>
          <a:p>
            <a:endParaRPr lang="en-US" dirty="0">
              <a:solidFill>
                <a:srgbClr val="DA2E4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dirty="0">
                <a:solidFill>
                  <a:srgbClr val="DA2E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pear is only 39p and 54p &gt; 39p, so Darcey does have enough money to buy</a:t>
            </a:r>
          </a:p>
          <a:p>
            <a:r>
              <a:rPr lang="en-US" dirty="0">
                <a:solidFill>
                  <a:srgbClr val="DA2E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 apple and a pear.</a:t>
            </a:r>
            <a:endParaRPr lang="en-GB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3AF00525-9102-4885-8108-A3F59F0774F2}"/>
              </a:ext>
            </a:extLst>
          </p:cNvPr>
          <p:cNvSpPr/>
          <p:nvPr/>
        </p:nvSpPr>
        <p:spPr>
          <a:xfrm>
            <a:off x="7288654" y="3405633"/>
            <a:ext cx="1685328" cy="2062314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5875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 sz="1400" b="1" u="sng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1400" b="1" u="sng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Extension:</a:t>
            </a:r>
            <a:r>
              <a:rPr lang="en-GB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endParaRPr lang="en-GB" sz="1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Can you change the prices on the pieces of fruit and make your own two-step problem like this one?</a:t>
            </a:r>
          </a:p>
          <a:p>
            <a:endParaRPr lang="en-GB" sz="1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E00A2106-F76E-4BF8-903F-BFDBE0F043C9}"/>
              </a:ext>
            </a:extLst>
          </p:cNvPr>
          <p:cNvSpPr txBox="1"/>
          <p:nvPr/>
        </p:nvSpPr>
        <p:spPr>
          <a:xfrm>
            <a:off x="278396" y="1707460"/>
            <a:ext cx="527608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Darcey has 85p.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She bought an apple for 31p.</a:t>
            </a: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Does she have enough money left to buy a pear? Why?  Why not?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2257B35E-B702-4F66-BDF3-D4B5423CF124}"/>
              </a:ext>
            </a:extLst>
          </p:cNvPr>
          <p:cNvGrpSpPr/>
          <p:nvPr/>
        </p:nvGrpSpPr>
        <p:grpSpPr>
          <a:xfrm>
            <a:off x="4973772" y="1393088"/>
            <a:ext cx="1387025" cy="1094278"/>
            <a:chOff x="175569" y="1296056"/>
            <a:chExt cx="1387025" cy="1094278"/>
          </a:xfrm>
        </p:grpSpPr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id="{5A187A78-239C-47D6-82A9-F3FC0171399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75569" y="1296056"/>
              <a:ext cx="1259641" cy="1057844"/>
            </a:xfrm>
            <a:prstGeom prst="rect">
              <a:avLst/>
            </a:prstGeom>
          </p:spPr>
        </p:pic>
        <p:sp>
          <p:nvSpPr>
            <p:cNvPr id="20" name="Right Triangle 19">
              <a:extLst>
                <a:ext uri="{FF2B5EF4-FFF2-40B4-BE49-F238E27FC236}">
                  <a16:creationId xmlns:a16="http://schemas.microsoft.com/office/drawing/2014/main" id="{0FADCAB5-B2CA-4EEB-A732-CE6567DCA1D1}"/>
                </a:ext>
              </a:extLst>
            </p:cNvPr>
            <p:cNvSpPr/>
            <p:nvPr/>
          </p:nvSpPr>
          <p:spPr>
            <a:xfrm rot="12145799">
              <a:off x="723837" y="1341554"/>
              <a:ext cx="838757" cy="1048780"/>
            </a:xfrm>
            <a:prstGeom prst="rtTriangl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21" name="TextBox 20">
            <a:extLst>
              <a:ext uri="{FF2B5EF4-FFF2-40B4-BE49-F238E27FC236}">
                <a16:creationId xmlns:a16="http://schemas.microsoft.com/office/drawing/2014/main" id="{9DD71A31-DD1C-4F40-8E48-FE5CED6F9306}"/>
              </a:ext>
            </a:extLst>
          </p:cNvPr>
          <p:cNvSpPr txBox="1"/>
          <p:nvPr/>
        </p:nvSpPr>
        <p:spPr>
          <a:xfrm>
            <a:off x="270670" y="1441173"/>
            <a:ext cx="140775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b="1" dirty="0">
                <a:latin typeface="Arial" panose="020B0604020202020204" pitchFamily="34" charset="0"/>
                <a:cs typeface="Arial" panose="020B0604020202020204" pitchFamily="34" charset="0"/>
              </a:rPr>
              <a:t>Activity 2:</a:t>
            </a:r>
          </a:p>
        </p:txBody>
      </p:sp>
    </p:spTree>
    <p:extLst>
      <p:ext uri="{BB962C8B-B14F-4D97-AF65-F5344CB8AC3E}">
        <p14:creationId xmlns:p14="http://schemas.microsoft.com/office/powerpoint/2010/main" val="201834106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05056AD0-0BD8-48A5-875A-6A83C286B2A1}"/>
              </a:ext>
            </a:extLst>
          </p:cNvPr>
          <p:cNvSpPr txBox="1"/>
          <p:nvPr/>
        </p:nvSpPr>
        <p:spPr>
          <a:xfrm>
            <a:off x="271116" y="1780659"/>
            <a:ext cx="475488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Mrs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Honeyman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bought two items.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She bought one hat and one pair of gloves.</a:t>
            </a: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How much did she spend? 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If she used a £20 note, how much change did she receive? 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2A6C8CF-9C59-4499-B371-84CD966E54C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61821" y="1294865"/>
            <a:ext cx="1245102" cy="1418033"/>
          </a:xfrm>
          <a:prstGeom prst="rect">
            <a:avLst/>
          </a:prstGeom>
        </p:spPr>
      </p:pic>
      <p:grpSp>
        <p:nvGrpSpPr>
          <p:cNvPr id="14" name="Group 13">
            <a:extLst>
              <a:ext uri="{FF2B5EF4-FFF2-40B4-BE49-F238E27FC236}">
                <a16:creationId xmlns:a16="http://schemas.microsoft.com/office/drawing/2014/main" id="{6DCCBB24-B20C-4D14-B833-AC733828ED19}"/>
              </a:ext>
            </a:extLst>
          </p:cNvPr>
          <p:cNvGrpSpPr/>
          <p:nvPr/>
        </p:nvGrpSpPr>
        <p:grpSpPr>
          <a:xfrm>
            <a:off x="434867" y="3474614"/>
            <a:ext cx="3131293" cy="1106686"/>
            <a:chOff x="434867" y="3196078"/>
            <a:chExt cx="3131293" cy="1106686"/>
          </a:xfrm>
        </p:grpSpPr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F0195E5E-A5E9-4E2E-8E85-0264E35CD97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34867" y="3196078"/>
              <a:ext cx="1304797" cy="1106686"/>
            </a:xfrm>
            <a:prstGeom prst="rect">
              <a:avLst/>
            </a:prstGeom>
          </p:spPr>
        </p:pic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79E0BBCF-2E92-4140-B804-0FE57C83DE58}"/>
                </a:ext>
              </a:extLst>
            </p:cNvPr>
            <p:cNvGrpSpPr/>
            <p:nvPr/>
          </p:nvGrpSpPr>
          <p:grpSpPr>
            <a:xfrm>
              <a:off x="1161288" y="3502151"/>
              <a:ext cx="2404872" cy="742493"/>
              <a:chOff x="5536164" y="4203032"/>
              <a:chExt cx="2901760" cy="742493"/>
            </a:xfrm>
          </p:grpSpPr>
          <p:sp>
            <p:nvSpPr>
              <p:cNvPr id="17" name="Arrow: Pentagon 16">
                <a:extLst>
                  <a:ext uri="{FF2B5EF4-FFF2-40B4-BE49-F238E27FC236}">
                    <a16:creationId xmlns:a16="http://schemas.microsoft.com/office/drawing/2014/main" id="{FA06EC54-D882-4053-901A-923A1A185B2C}"/>
                  </a:ext>
                </a:extLst>
              </p:cNvPr>
              <p:cNvSpPr/>
              <p:nvPr/>
            </p:nvSpPr>
            <p:spPr>
              <a:xfrm>
                <a:off x="6711696" y="4277022"/>
                <a:ext cx="1726228" cy="668503"/>
              </a:xfrm>
              <a:prstGeom prst="homePlate">
                <a:avLst/>
              </a:prstGeom>
              <a:solidFill>
                <a:schemeClr val="bg1"/>
              </a:solidFill>
              <a:ln w="28575"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hat</a:t>
                </a:r>
              </a:p>
              <a:p>
                <a:pPr algn="ctr"/>
                <a:r>
                  <a:rPr lang="en-US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£9</a:t>
                </a:r>
                <a:endParaRPr lang="en-GB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8" name="Freeform: Shape 17">
                <a:extLst>
                  <a:ext uri="{FF2B5EF4-FFF2-40B4-BE49-F238E27FC236}">
                    <a16:creationId xmlns:a16="http://schemas.microsoft.com/office/drawing/2014/main" id="{E6CD87CA-926F-43D3-8827-6A649295675B}"/>
                  </a:ext>
                </a:extLst>
              </p:cNvPr>
              <p:cNvSpPr/>
              <p:nvPr/>
            </p:nvSpPr>
            <p:spPr>
              <a:xfrm>
                <a:off x="5536164" y="4203032"/>
                <a:ext cx="1175532" cy="368967"/>
              </a:xfrm>
              <a:custGeom>
                <a:avLst/>
                <a:gdLst>
                  <a:gd name="connsiteX0" fmla="*/ 721370 w 721370"/>
                  <a:gd name="connsiteY0" fmla="*/ 177713 h 177713"/>
                  <a:gd name="connsiteX1" fmla="*/ 72146 w 721370"/>
                  <a:gd name="connsiteY1" fmla="*/ 13121 h 177713"/>
                  <a:gd name="connsiteX2" fmla="*/ 44714 w 721370"/>
                  <a:gd name="connsiteY2" fmla="*/ 22265 h 1777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721370" h="177713">
                    <a:moveTo>
                      <a:pt x="721370" y="177713"/>
                    </a:moveTo>
                    <a:lnTo>
                      <a:pt x="72146" y="13121"/>
                    </a:lnTo>
                    <a:cubicBezTo>
                      <a:pt x="-40630" y="-12787"/>
                      <a:pt x="2042" y="4739"/>
                      <a:pt x="44714" y="22265"/>
                    </a:cubicBezTo>
                  </a:path>
                </a:pathLst>
              </a:cu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ABB694B4-717E-4C13-AB2A-1FD15DB1FFE2}"/>
              </a:ext>
            </a:extLst>
          </p:cNvPr>
          <p:cNvGrpSpPr/>
          <p:nvPr/>
        </p:nvGrpSpPr>
        <p:grpSpPr>
          <a:xfrm>
            <a:off x="4627629" y="3328328"/>
            <a:ext cx="3661410" cy="1273683"/>
            <a:chOff x="4641342" y="3196078"/>
            <a:chExt cx="3661410" cy="1273683"/>
          </a:xfrm>
        </p:grpSpPr>
        <p:pic>
          <p:nvPicPr>
            <p:cNvPr id="20" name="Picture 19">
              <a:extLst>
                <a:ext uri="{FF2B5EF4-FFF2-40B4-BE49-F238E27FC236}">
                  <a16:creationId xmlns:a16="http://schemas.microsoft.com/office/drawing/2014/main" id="{B3F68820-2FF6-486A-97CF-CC7B36E6355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641342" y="3196078"/>
              <a:ext cx="1356888" cy="1273683"/>
            </a:xfrm>
            <a:prstGeom prst="rect">
              <a:avLst/>
            </a:prstGeom>
          </p:spPr>
        </p:pic>
        <p:grpSp>
          <p:nvGrpSpPr>
            <p:cNvPr id="21" name="Group 20">
              <a:extLst>
                <a:ext uri="{FF2B5EF4-FFF2-40B4-BE49-F238E27FC236}">
                  <a16:creationId xmlns:a16="http://schemas.microsoft.com/office/drawing/2014/main" id="{F66CA9B4-9D55-4268-941F-EAA807704172}"/>
                </a:ext>
              </a:extLst>
            </p:cNvPr>
            <p:cNvGrpSpPr/>
            <p:nvPr/>
          </p:nvGrpSpPr>
          <p:grpSpPr>
            <a:xfrm>
              <a:off x="5575534" y="3437153"/>
              <a:ext cx="2727218" cy="668503"/>
              <a:chOff x="5710706" y="4277022"/>
              <a:chExt cx="2727218" cy="668503"/>
            </a:xfrm>
          </p:grpSpPr>
          <p:sp>
            <p:nvSpPr>
              <p:cNvPr id="22" name="Arrow: Pentagon 21">
                <a:extLst>
                  <a:ext uri="{FF2B5EF4-FFF2-40B4-BE49-F238E27FC236}">
                    <a16:creationId xmlns:a16="http://schemas.microsoft.com/office/drawing/2014/main" id="{40D7F653-C1AE-4F7E-A027-A1EBA240D917}"/>
                  </a:ext>
                </a:extLst>
              </p:cNvPr>
              <p:cNvSpPr/>
              <p:nvPr/>
            </p:nvSpPr>
            <p:spPr>
              <a:xfrm>
                <a:off x="6711696" y="4277022"/>
                <a:ext cx="1726228" cy="668503"/>
              </a:xfrm>
              <a:prstGeom prst="homePlate">
                <a:avLst/>
              </a:prstGeom>
              <a:solidFill>
                <a:schemeClr val="bg1"/>
              </a:solidFill>
              <a:ln w="28575"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gloves</a:t>
                </a:r>
              </a:p>
              <a:p>
                <a:pPr algn="ctr"/>
                <a:r>
                  <a:rPr lang="en-US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£8</a:t>
                </a:r>
                <a:endParaRPr lang="en-GB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3" name="Freeform: Shape 22">
                <a:extLst>
                  <a:ext uri="{FF2B5EF4-FFF2-40B4-BE49-F238E27FC236}">
                    <a16:creationId xmlns:a16="http://schemas.microsoft.com/office/drawing/2014/main" id="{3F4DCE4E-69B9-4B49-85EC-00CA7DF2655A}"/>
                  </a:ext>
                </a:extLst>
              </p:cNvPr>
              <p:cNvSpPr/>
              <p:nvPr/>
            </p:nvSpPr>
            <p:spPr>
              <a:xfrm flipV="1">
                <a:off x="5710706" y="4572000"/>
                <a:ext cx="1000990" cy="127891"/>
              </a:xfrm>
              <a:custGeom>
                <a:avLst/>
                <a:gdLst>
                  <a:gd name="connsiteX0" fmla="*/ 721370 w 721370"/>
                  <a:gd name="connsiteY0" fmla="*/ 177713 h 177713"/>
                  <a:gd name="connsiteX1" fmla="*/ 72146 w 721370"/>
                  <a:gd name="connsiteY1" fmla="*/ 13121 h 177713"/>
                  <a:gd name="connsiteX2" fmla="*/ 44714 w 721370"/>
                  <a:gd name="connsiteY2" fmla="*/ 22265 h 1777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721370" h="177713">
                    <a:moveTo>
                      <a:pt x="721370" y="177713"/>
                    </a:moveTo>
                    <a:lnTo>
                      <a:pt x="72146" y="13121"/>
                    </a:lnTo>
                    <a:cubicBezTo>
                      <a:pt x="-40630" y="-12787"/>
                      <a:pt x="2042" y="4739"/>
                      <a:pt x="44714" y="22265"/>
                    </a:cubicBezTo>
                  </a:path>
                </a:pathLst>
              </a:cu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</p:grpSp>
      <p:sp>
        <p:nvSpPr>
          <p:cNvPr id="24" name="TextBox 23">
            <a:extLst>
              <a:ext uri="{FF2B5EF4-FFF2-40B4-BE49-F238E27FC236}">
                <a16:creationId xmlns:a16="http://schemas.microsoft.com/office/drawing/2014/main" id="{14E32DB6-A9D2-4E8E-AD0B-D3FE46A0EE94}"/>
              </a:ext>
            </a:extLst>
          </p:cNvPr>
          <p:cNvSpPr txBox="1"/>
          <p:nvPr/>
        </p:nvSpPr>
        <p:spPr>
          <a:xfrm>
            <a:off x="245716" y="1500092"/>
            <a:ext cx="181209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b="1" dirty="0">
                <a:latin typeface="Arial" panose="020B0604020202020204" pitchFamily="34" charset="0"/>
                <a:cs typeface="Arial" panose="020B0604020202020204" pitchFamily="34" charset="0"/>
              </a:rPr>
              <a:t>Talking Time:</a:t>
            </a:r>
            <a:endParaRPr lang="en-GB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916959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1935A5EC-7037-4B2D-8837-FA9FBADDE9FC}"/>
              </a:ext>
            </a:extLst>
          </p:cNvPr>
          <p:cNvSpPr/>
          <p:nvPr/>
        </p:nvSpPr>
        <p:spPr>
          <a:xfrm>
            <a:off x="395968" y="5454333"/>
            <a:ext cx="3147015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DA2E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Evie received a 10p coin and</a:t>
            </a:r>
          </a:p>
          <a:p>
            <a:r>
              <a:rPr lang="en-US" dirty="0">
                <a:solidFill>
                  <a:srgbClr val="DA2E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three 5p coins.</a:t>
            </a:r>
          </a:p>
          <a:p>
            <a:r>
              <a:rPr lang="en-US" dirty="0">
                <a:solidFill>
                  <a:srgbClr val="DA2E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10p + 5p + 5p + 5p = 25p. </a:t>
            </a:r>
            <a:endParaRPr lang="en-GB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83310366-9F8E-4BCE-B63A-900A3E18188E}"/>
              </a:ext>
            </a:extLst>
          </p:cNvPr>
          <p:cNvSpPr/>
          <p:nvPr/>
        </p:nvSpPr>
        <p:spPr>
          <a:xfrm>
            <a:off x="4153937" y="5454333"/>
            <a:ext cx="4814138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>
                <a:solidFill>
                  <a:srgbClr val="DA2E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Bishan received a 20p coin, two 2p coins and</a:t>
            </a:r>
          </a:p>
          <a:p>
            <a:pPr algn="ctr"/>
            <a:r>
              <a:rPr lang="en-US" dirty="0">
                <a:solidFill>
                  <a:srgbClr val="DA2E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1p coin.</a:t>
            </a:r>
          </a:p>
          <a:p>
            <a:pPr algn="ctr"/>
            <a:r>
              <a:rPr lang="en-US" dirty="0">
                <a:solidFill>
                  <a:srgbClr val="DA2E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20p + 2p + 2p + 1p = 25p. </a:t>
            </a:r>
            <a:endParaRPr lang="en-GB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123F1438-7088-4163-BADD-39F72A30EA2E}"/>
              </a:ext>
            </a:extLst>
          </p:cNvPr>
          <p:cNvSpPr txBox="1"/>
          <p:nvPr/>
        </p:nvSpPr>
        <p:spPr>
          <a:xfrm>
            <a:off x="303613" y="2102581"/>
            <a:ext cx="109517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b="1" dirty="0">
                <a:latin typeface="Arial" panose="020B0604020202020204" pitchFamily="34" charset="0"/>
                <a:cs typeface="Arial" panose="020B0604020202020204" pitchFamily="34" charset="0"/>
              </a:rPr>
              <a:t>Starter:</a:t>
            </a:r>
            <a:endParaRPr lang="en-GB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ADDAA37A-2DE0-4E89-80A2-9D8EBBA40AF8}"/>
              </a:ext>
            </a:extLst>
          </p:cNvPr>
          <p:cNvSpPr txBox="1"/>
          <p:nvPr/>
        </p:nvSpPr>
        <p:spPr>
          <a:xfrm>
            <a:off x="288149" y="2455570"/>
            <a:ext cx="548639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Bishan and Evie both had a £1 coin.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They both spent 75p. 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Do you agree with the children? Why? Why not?</a:t>
            </a: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45A2EE2B-3F73-4385-A1BA-587B6189BA21}"/>
              </a:ext>
            </a:extLst>
          </p:cNvPr>
          <p:cNvGrpSpPr/>
          <p:nvPr/>
        </p:nvGrpSpPr>
        <p:grpSpPr>
          <a:xfrm>
            <a:off x="4572000" y="3315375"/>
            <a:ext cx="4125692" cy="2047461"/>
            <a:chOff x="796087" y="1865023"/>
            <a:chExt cx="4125692" cy="1717833"/>
          </a:xfrm>
        </p:grpSpPr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id="{861B6D0C-882F-4E89-A8BD-130DABC9CDB1}"/>
                </a:ext>
              </a:extLst>
            </p:cNvPr>
            <p:cNvGrpSpPr/>
            <p:nvPr/>
          </p:nvGrpSpPr>
          <p:grpSpPr>
            <a:xfrm>
              <a:off x="3829402" y="1865023"/>
              <a:ext cx="1092377" cy="1203461"/>
              <a:chOff x="4687824" y="1411605"/>
              <a:chExt cx="1164336" cy="1279017"/>
            </a:xfrm>
          </p:grpSpPr>
          <p:pic>
            <p:nvPicPr>
              <p:cNvPr id="20" name="Picture 19">
                <a:extLst>
                  <a:ext uri="{FF2B5EF4-FFF2-40B4-BE49-F238E27FC236}">
                    <a16:creationId xmlns:a16="http://schemas.microsoft.com/office/drawing/2014/main" id="{3ED3DD8B-55C5-4440-99B1-501818EA4EF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4687824" y="1661922"/>
                <a:ext cx="1066800" cy="1028700"/>
              </a:xfrm>
              <a:prstGeom prst="rect">
                <a:avLst/>
              </a:prstGeom>
            </p:spPr>
          </p:pic>
          <p:sp>
            <p:nvSpPr>
              <p:cNvPr id="22" name="Rectangle 21">
                <a:extLst>
                  <a:ext uri="{FF2B5EF4-FFF2-40B4-BE49-F238E27FC236}">
                    <a16:creationId xmlns:a16="http://schemas.microsoft.com/office/drawing/2014/main" id="{DBEA9DA8-4F09-466E-B86B-4142E8E26F16}"/>
                  </a:ext>
                </a:extLst>
              </p:cNvPr>
              <p:cNvSpPr/>
              <p:nvPr/>
            </p:nvSpPr>
            <p:spPr>
              <a:xfrm>
                <a:off x="5468112" y="1411605"/>
                <a:ext cx="384048" cy="301752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sp>
          <p:nvSpPr>
            <p:cNvPr id="19" name="Speech Bubble: Oval 18">
              <a:extLst>
                <a:ext uri="{FF2B5EF4-FFF2-40B4-BE49-F238E27FC236}">
                  <a16:creationId xmlns:a16="http://schemas.microsoft.com/office/drawing/2014/main" id="{FFAAEE4B-0AAC-4B6E-BE21-A25810376A66}"/>
                </a:ext>
              </a:extLst>
            </p:cNvPr>
            <p:cNvSpPr/>
            <p:nvPr/>
          </p:nvSpPr>
          <p:spPr>
            <a:xfrm>
              <a:off x="796087" y="1865023"/>
              <a:ext cx="2941807" cy="1717833"/>
            </a:xfrm>
            <a:prstGeom prst="wedgeEllipseCallout">
              <a:avLst>
                <a:gd name="adj1" fmla="val 58133"/>
                <a:gd name="adj2" fmla="val 3585"/>
              </a:avLst>
            </a:prstGeom>
            <a:solidFill>
              <a:schemeClr val="bg1"/>
            </a:solidFill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ctr"/>
              <a:r>
                <a:rPr lang="en-US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I also received 4 coins for my change, but they were all different to Evie’s.</a:t>
              </a:r>
            </a:p>
            <a:p>
              <a:pPr algn="ctr"/>
              <a:endParaRPr lang="en-GB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26" name="TextBox 25">
            <a:extLst>
              <a:ext uri="{FF2B5EF4-FFF2-40B4-BE49-F238E27FC236}">
                <a16:creationId xmlns:a16="http://schemas.microsoft.com/office/drawing/2014/main" id="{B182B596-9EE0-4274-AD17-8D436F567AB5}"/>
              </a:ext>
            </a:extLst>
          </p:cNvPr>
          <p:cNvSpPr txBox="1"/>
          <p:nvPr/>
        </p:nvSpPr>
        <p:spPr>
          <a:xfrm>
            <a:off x="381000" y="1495164"/>
            <a:ext cx="8048336" cy="58477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I can solve word problems about money with two steps to the question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I can show what I know using a bar model</a:t>
            </a:r>
          </a:p>
        </p:txBody>
      </p:sp>
      <p:grpSp>
        <p:nvGrpSpPr>
          <p:cNvPr id="27" name="Group 26">
            <a:extLst>
              <a:ext uri="{FF2B5EF4-FFF2-40B4-BE49-F238E27FC236}">
                <a16:creationId xmlns:a16="http://schemas.microsoft.com/office/drawing/2014/main" id="{E1B8A08D-3161-46A6-8EA1-ED3F266D99CD}"/>
              </a:ext>
            </a:extLst>
          </p:cNvPr>
          <p:cNvGrpSpPr/>
          <p:nvPr/>
        </p:nvGrpSpPr>
        <p:grpSpPr>
          <a:xfrm>
            <a:off x="63070" y="3401773"/>
            <a:ext cx="4142898" cy="2013775"/>
            <a:chOff x="24735" y="2804082"/>
            <a:chExt cx="4142898" cy="2013775"/>
          </a:xfrm>
        </p:grpSpPr>
        <p:pic>
          <p:nvPicPr>
            <p:cNvPr id="28" name="Picture 27">
              <a:extLst>
                <a:ext uri="{FF2B5EF4-FFF2-40B4-BE49-F238E27FC236}">
                  <a16:creationId xmlns:a16="http://schemas.microsoft.com/office/drawing/2014/main" id="{A9F7888D-F011-431B-B958-8FBAE069C21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4735" y="3510146"/>
              <a:ext cx="1562874" cy="1307711"/>
            </a:xfrm>
            <a:prstGeom prst="rect">
              <a:avLst/>
            </a:prstGeom>
          </p:spPr>
        </p:pic>
        <p:sp>
          <p:nvSpPr>
            <p:cNvPr id="29" name="Speech Bubble: Oval 28">
              <a:extLst>
                <a:ext uri="{FF2B5EF4-FFF2-40B4-BE49-F238E27FC236}">
                  <a16:creationId xmlns:a16="http://schemas.microsoft.com/office/drawing/2014/main" id="{0545A183-C153-46CA-928E-752F2D9FC1B2}"/>
                </a:ext>
              </a:extLst>
            </p:cNvPr>
            <p:cNvSpPr/>
            <p:nvPr/>
          </p:nvSpPr>
          <p:spPr>
            <a:xfrm>
              <a:off x="1383897" y="2804082"/>
              <a:ext cx="2783736" cy="1425556"/>
            </a:xfrm>
            <a:prstGeom prst="wedgeEllipseCallout">
              <a:avLst>
                <a:gd name="adj1" fmla="val -62210"/>
                <a:gd name="adj2" fmla="val 52524"/>
              </a:avLst>
            </a:prstGeom>
            <a:solidFill>
              <a:schemeClr val="bg1"/>
            </a:solidFill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I received 4 silver coins for my change.</a:t>
              </a:r>
              <a:endParaRPr lang="en-GB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61733026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oup 19">
            <a:extLst>
              <a:ext uri="{FF2B5EF4-FFF2-40B4-BE49-F238E27FC236}">
                <a16:creationId xmlns:a16="http://schemas.microsoft.com/office/drawing/2014/main" id="{E0D7C1EB-B9AA-4B65-BAF4-C82F784165DD}"/>
              </a:ext>
            </a:extLst>
          </p:cNvPr>
          <p:cNvGrpSpPr/>
          <p:nvPr/>
        </p:nvGrpSpPr>
        <p:grpSpPr>
          <a:xfrm>
            <a:off x="4627629" y="3328328"/>
            <a:ext cx="3661410" cy="1273683"/>
            <a:chOff x="4641342" y="3196078"/>
            <a:chExt cx="3661410" cy="1273683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0F103CDF-EE41-4BBC-BBAC-71865E8CEA2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641342" y="3196078"/>
              <a:ext cx="1356888" cy="1273683"/>
            </a:xfrm>
            <a:prstGeom prst="rect">
              <a:avLst/>
            </a:prstGeom>
          </p:spPr>
        </p:pic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C7DBC3E4-8DD4-4562-87F7-7441DFDD5103}"/>
                </a:ext>
              </a:extLst>
            </p:cNvPr>
            <p:cNvGrpSpPr/>
            <p:nvPr/>
          </p:nvGrpSpPr>
          <p:grpSpPr>
            <a:xfrm>
              <a:off x="5575534" y="3437153"/>
              <a:ext cx="2727218" cy="668503"/>
              <a:chOff x="5710706" y="4277022"/>
              <a:chExt cx="2727218" cy="668503"/>
            </a:xfrm>
          </p:grpSpPr>
          <p:sp>
            <p:nvSpPr>
              <p:cNvPr id="8" name="Arrow: Pentagon 7">
                <a:extLst>
                  <a:ext uri="{FF2B5EF4-FFF2-40B4-BE49-F238E27FC236}">
                    <a16:creationId xmlns:a16="http://schemas.microsoft.com/office/drawing/2014/main" id="{149C85B7-3652-458E-8DC2-B49FF86FD100}"/>
                  </a:ext>
                </a:extLst>
              </p:cNvPr>
              <p:cNvSpPr/>
              <p:nvPr/>
            </p:nvSpPr>
            <p:spPr>
              <a:xfrm>
                <a:off x="6711696" y="4277022"/>
                <a:ext cx="1726228" cy="668503"/>
              </a:xfrm>
              <a:prstGeom prst="homePlate">
                <a:avLst/>
              </a:prstGeom>
              <a:solidFill>
                <a:schemeClr val="bg1"/>
              </a:solidFill>
              <a:ln w="28575"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gloves</a:t>
                </a:r>
              </a:p>
              <a:p>
                <a:pPr algn="ctr"/>
                <a:r>
                  <a:rPr lang="en-US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£8</a:t>
                </a:r>
                <a:endParaRPr lang="en-GB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9" name="Freeform: Shape 8">
                <a:extLst>
                  <a:ext uri="{FF2B5EF4-FFF2-40B4-BE49-F238E27FC236}">
                    <a16:creationId xmlns:a16="http://schemas.microsoft.com/office/drawing/2014/main" id="{79733A0A-F083-4AA4-B300-551AD76EF2D8}"/>
                  </a:ext>
                </a:extLst>
              </p:cNvPr>
              <p:cNvSpPr/>
              <p:nvPr/>
            </p:nvSpPr>
            <p:spPr>
              <a:xfrm flipV="1">
                <a:off x="5710706" y="4572000"/>
                <a:ext cx="1000990" cy="127891"/>
              </a:xfrm>
              <a:custGeom>
                <a:avLst/>
                <a:gdLst>
                  <a:gd name="connsiteX0" fmla="*/ 721370 w 721370"/>
                  <a:gd name="connsiteY0" fmla="*/ 177713 h 177713"/>
                  <a:gd name="connsiteX1" fmla="*/ 72146 w 721370"/>
                  <a:gd name="connsiteY1" fmla="*/ 13121 h 177713"/>
                  <a:gd name="connsiteX2" fmla="*/ 44714 w 721370"/>
                  <a:gd name="connsiteY2" fmla="*/ 22265 h 1777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721370" h="177713">
                    <a:moveTo>
                      <a:pt x="721370" y="177713"/>
                    </a:moveTo>
                    <a:lnTo>
                      <a:pt x="72146" y="13121"/>
                    </a:lnTo>
                    <a:cubicBezTo>
                      <a:pt x="-40630" y="-12787"/>
                      <a:pt x="2042" y="4739"/>
                      <a:pt x="44714" y="22265"/>
                    </a:cubicBezTo>
                  </a:path>
                </a:pathLst>
              </a:cu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188F70A0-0E34-4C62-8193-450754C5EE88}"/>
              </a:ext>
            </a:extLst>
          </p:cNvPr>
          <p:cNvGrpSpPr/>
          <p:nvPr/>
        </p:nvGrpSpPr>
        <p:grpSpPr>
          <a:xfrm>
            <a:off x="434867" y="3474614"/>
            <a:ext cx="3131293" cy="1106686"/>
            <a:chOff x="434867" y="3196078"/>
            <a:chExt cx="3131293" cy="1106686"/>
          </a:xfrm>
        </p:grpSpPr>
        <p:pic>
          <p:nvPicPr>
            <p:cNvPr id="2" name="Picture 1">
              <a:extLst>
                <a:ext uri="{FF2B5EF4-FFF2-40B4-BE49-F238E27FC236}">
                  <a16:creationId xmlns:a16="http://schemas.microsoft.com/office/drawing/2014/main" id="{FD8F6174-E763-42E6-A9D4-7524BD8BA09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34867" y="3196078"/>
              <a:ext cx="1304797" cy="1106686"/>
            </a:xfrm>
            <a:prstGeom prst="rect">
              <a:avLst/>
            </a:prstGeom>
          </p:spPr>
        </p:pic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45452015-3BA4-41B3-896B-327C8B0D3B97}"/>
                </a:ext>
              </a:extLst>
            </p:cNvPr>
            <p:cNvGrpSpPr/>
            <p:nvPr/>
          </p:nvGrpSpPr>
          <p:grpSpPr>
            <a:xfrm>
              <a:off x="1161288" y="3502151"/>
              <a:ext cx="2404872" cy="742493"/>
              <a:chOff x="5536164" y="4203032"/>
              <a:chExt cx="2901760" cy="742493"/>
            </a:xfrm>
          </p:grpSpPr>
          <p:sp>
            <p:nvSpPr>
              <p:cNvPr id="11" name="Arrow: Pentagon 10">
                <a:extLst>
                  <a:ext uri="{FF2B5EF4-FFF2-40B4-BE49-F238E27FC236}">
                    <a16:creationId xmlns:a16="http://schemas.microsoft.com/office/drawing/2014/main" id="{E04256F2-473D-4767-8DFC-5EA6B5473215}"/>
                  </a:ext>
                </a:extLst>
              </p:cNvPr>
              <p:cNvSpPr/>
              <p:nvPr/>
            </p:nvSpPr>
            <p:spPr>
              <a:xfrm>
                <a:off x="6711696" y="4277022"/>
                <a:ext cx="1726228" cy="668503"/>
              </a:xfrm>
              <a:prstGeom prst="homePlate">
                <a:avLst/>
              </a:prstGeom>
              <a:solidFill>
                <a:schemeClr val="bg1"/>
              </a:solidFill>
              <a:ln w="28575"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hat</a:t>
                </a:r>
              </a:p>
              <a:p>
                <a:pPr algn="ctr"/>
                <a:r>
                  <a:rPr lang="en-US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£9</a:t>
                </a:r>
                <a:endParaRPr lang="en-GB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2" name="Freeform: Shape 11">
                <a:extLst>
                  <a:ext uri="{FF2B5EF4-FFF2-40B4-BE49-F238E27FC236}">
                    <a16:creationId xmlns:a16="http://schemas.microsoft.com/office/drawing/2014/main" id="{78897316-314F-448F-AD46-0F03BDBC3E29}"/>
                  </a:ext>
                </a:extLst>
              </p:cNvPr>
              <p:cNvSpPr/>
              <p:nvPr/>
            </p:nvSpPr>
            <p:spPr>
              <a:xfrm>
                <a:off x="5536164" y="4203032"/>
                <a:ext cx="1175532" cy="368967"/>
              </a:xfrm>
              <a:custGeom>
                <a:avLst/>
                <a:gdLst>
                  <a:gd name="connsiteX0" fmla="*/ 721370 w 721370"/>
                  <a:gd name="connsiteY0" fmla="*/ 177713 h 177713"/>
                  <a:gd name="connsiteX1" fmla="*/ 72146 w 721370"/>
                  <a:gd name="connsiteY1" fmla="*/ 13121 h 177713"/>
                  <a:gd name="connsiteX2" fmla="*/ 44714 w 721370"/>
                  <a:gd name="connsiteY2" fmla="*/ 22265 h 1777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721370" h="177713">
                    <a:moveTo>
                      <a:pt x="721370" y="177713"/>
                    </a:moveTo>
                    <a:lnTo>
                      <a:pt x="72146" y="13121"/>
                    </a:lnTo>
                    <a:cubicBezTo>
                      <a:pt x="-40630" y="-12787"/>
                      <a:pt x="2042" y="4739"/>
                      <a:pt x="44714" y="22265"/>
                    </a:cubicBezTo>
                  </a:path>
                </a:pathLst>
              </a:cu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</p:grpSp>
      <p:sp>
        <p:nvSpPr>
          <p:cNvPr id="13" name="Rectangle 12">
            <a:extLst>
              <a:ext uri="{FF2B5EF4-FFF2-40B4-BE49-F238E27FC236}">
                <a16:creationId xmlns:a16="http://schemas.microsoft.com/office/drawing/2014/main" id="{551D4E0C-E245-40F4-8780-A3626B4076BF}"/>
              </a:ext>
            </a:extLst>
          </p:cNvPr>
          <p:cNvSpPr/>
          <p:nvPr/>
        </p:nvSpPr>
        <p:spPr>
          <a:xfrm>
            <a:off x="434867" y="4579749"/>
            <a:ext cx="4134465" cy="147732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err="1">
                <a:solidFill>
                  <a:srgbClr val="DA2E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Mrs</a:t>
            </a:r>
            <a:r>
              <a:rPr lang="en-US" dirty="0">
                <a:solidFill>
                  <a:srgbClr val="DA2E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DA2E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Honeyman</a:t>
            </a:r>
            <a:r>
              <a:rPr lang="en-US" dirty="0">
                <a:solidFill>
                  <a:srgbClr val="DA2E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spent £9 and £8.</a:t>
            </a:r>
          </a:p>
          <a:p>
            <a:r>
              <a:rPr lang="en-US" dirty="0">
                <a:solidFill>
                  <a:srgbClr val="DA2E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£9 plus £8 = £17.</a:t>
            </a:r>
          </a:p>
          <a:p>
            <a:endParaRPr lang="en-US" dirty="0">
              <a:solidFill>
                <a:srgbClr val="DA2E4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dirty="0">
                <a:solidFill>
                  <a:srgbClr val="DA2E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£20 - £17 = £3.</a:t>
            </a:r>
          </a:p>
          <a:p>
            <a:r>
              <a:rPr lang="en-US" dirty="0" err="1">
                <a:solidFill>
                  <a:srgbClr val="DA2E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Mrs</a:t>
            </a:r>
            <a:r>
              <a:rPr lang="en-US" dirty="0">
                <a:solidFill>
                  <a:srgbClr val="DA2E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DA2E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Honeyman</a:t>
            </a:r>
            <a:r>
              <a:rPr lang="en-US" dirty="0">
                <a:solidFill>
                  <a:srgbClr val="DA2E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received £3 in change.</a:t>
            </a:r>
            <a:endParaRPr lang="en-GB" dirty="0"/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34B96631-B4ED-4DCF-A4D1-7CA529A8FDF0}"/>
              </a:ext>
            </a:extLst>
          </p:cNvPr>
          <p:cNvGrpSpPr/>
          <p:nvPr/>
        </p:nvGrpSpPr>
        <p:grpSpPr>
          <a:xfrm>
            <a:off x="4370831" y="4579749"/>
            <a:ext cx="4338302" cy="1448767"/>
            <a:chOff x="4370831" y="4579749"/>
            <a:chExt cx="4338302" cy="1448767"/>
          </a:xfrm>
        </p:grpSpPr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26F76AD3-14D8-43DB-9282-110BEA5396D8}"/>
                </a:ext>
              </a:extLst>
            </p:cNvPr>
            <p:cNvSpPr/>
            <p:nvPr/>
          </p:nvSpPr>
          <p:spPr>
            <a:xfrm>
              <a:off x="4379976" y="4579749"/>
              <a:ext cx="4329157" cy="486027"/>
            </a:xfrm>
            <a:prstGeom prst="rect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£20</a:t>
              </a:r>
              <a:endParaRPr lang="en-GB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56B0691F-0350-4074-AE0B-3581BCC99750}"/>
                </a:ext>
              </a:extLst>
            </p:cNvPr>
            <p:cNvSpPr/>
            <p:nvPr/>
          </p:nvSpPr>
          <p:spPr>
            <a:xfrm>
              <a:off x="4379975" y="5065776"/>
              <a:ext cx="2066545" cy="486027"/>
            </a:xfrm>
            <a:prstGeom prst="rect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£9</a:t>
              </a:r>
              <a:endParaRPr lang="en-GB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19DED9E7-A5F5-4B30-BFAB-012B1DE39447}"/>
                </a:ext>
              </a:extLst>
            </p:cNvPr>
            <p:cNvSpPr/>
            <p:nvPr/>
          </p:nvSpPr>
          <p:spPr>
            <a:xfrm>
              <a:off x="6446521" y="5065775"/>
              <a:ext cx="1691640" cy="486027"/>
            </a:xfrm>
            <a:prstGeom prst="rect">
              <a:avLst/>
            </a:prstGeom>
            <a:solidFill>
              <a:srgbClr val="00B0F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£8</a:t>
              </a:r>
              <a:endParaRPr lang="en-GB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D09D239B-5E84-48EE-A05C-EFCF45D999A1}"/>
                </a:ext>
              </a:extLst>
            </p:cNvPr>
            <p:cNvSpPr/>
            <p:nvPr/>
          </p:nvSpPr>
          <p:spPr>
            <a:xfrm>
              <a:off x="4370831" y="5542489"/>
              <a:ext cx="3767329" cy="486027"/>
            </a:xfrm>
            <a:prstGeom prst="rect">
              <a:avLst/>
            </a:prstGeom>
            <a:solidFill>
              <a:srgbClr val="92D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£17</a:t>
              </a:r>
              <a:endParaRPr lang="en-GB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cxnSp>
          <p:nvCxnSpPr>
            <p:cNvPr id="19" name="Straight Arrow Connector 18">
              <a:extLst>
                <a:ext uri="{FF2B5EF4-FFF2-40B4-BE49-F238E27FC236}">
                  <a16:creationId xmlns:a16="http://schemas.microsoft.com/office/drawing/2014/main" id="{891F6D13-EA36-4635-8A87-CF2E72433DB1}"/>
                </a:ext>
              </a:extLst>
            </p:cNvPr>
            <p:cNvCxnSpPr>
              <a:cxnSpLocks/>
              <a:stCxn id="16" idx="3"/>
            </p:cNvCxnSpPr>
            <p:nvPr/>
          </p:nvCxnSpPr>
          <p:spPr>
            <a:xfrm>
              <a:off x="8138161" y="5308789"/>
              <a:ext cx="570972" cy="0"/>
            </a:xfrm>
            <a:prstGeom prst="straightConnector1">
              <a:avLst/>
            </a:prstGeom>
            <a:ln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29CC569A-2DA1-4A5E-8BD7-F7446EF12305}"/>
                </a:ext>
              </a:extLst>
            </p:cNvPr>
            <p:cNvSpPr/>
            <p:nvPr/>
          </p:nvSpPr>
          <p:spPr>
            <a:xfrm>
              <a:off x="8240555" y="5416170"/>
              <a:ext cx="441146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>
                  <a:solidFill>
                    <a:srgbClr val="DA2E4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£3</a:t>
              </a:r>
              <a:endParaRPr lang="en-GB" dirty="0"/>
            </a:p>
          </p:txBody>
        </p:sp>
      </p:grpSp>
      <p:sp>
        <p:nvSpPr>
          <p:cNvPr id="24" name="TextBox 23">
            <a:extLst>
              <a:ext uri="{FF2B5EF4-FFF2-40B4-BE49-F238E27FC236}">
                <a16:creationId xmlns:a16="http://schemas.microsoft.com/office/drawing/2014/main" id="{A549D062-21A2-4ED2-BFCC-8024112D5DBD}"/>
              </a:ext>
            </a:extLst>
          </p:cNvPr>
          <p:cNvSpPr txBox="1"/>
          <p:nvPr/>
        </p:nvSpPr>
        <p:spPr>
          <a:xfrm>
            <a:off x="271116" y="1780659"/>
            <a:ext cx="475488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Mrs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Harris bought two items.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She bought one hat and one pair of gloves.</a:t>
            </a: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How much did she spend? 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If she used a £20 note, how much change did she receive? 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F9894039-A881-465E-A176-97C5FB23275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61821" y="1294865"/>
            <a:ext cx="1245102" cy="1418033"/>
          </a:xfrm>
          <a:prstGeom prst="rect">
            <a:avLst/>
          </a:prstGeom>
        </p:spPr>
      </p:pic>
      <p:sp>
        <p:nvSpPr>
          <p:cNvPr id="26" name="TextBox 25">
            <a:extLst>
              <a:ext uri="{FF2B5EF4-FFF2-40B4-BE49-F238E27FC236}">
                <a16:creationId xmlns:a16="http://schemas.microsoft.com/office/drawing/2014/main" id="{2ACA896B-4ABC-473A-BDB5-A34C30756A82}"/>
              </a:ext>
            </a:extLst>
          </p:cNvPr>
          <p:cNvSpPr txBox="1"/>
          <p:nvPr/>
        </p:nvSpPr>
        <p:spPr>
          <a:xfrm>
            <a:off x="245716" y="1500092"/>
            <a:ext cx="181209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b="1" dirty="0">
                <a:latin typeface="Arial" panose="020B0604020202020204" pitchFamily="34" charset="0"/>
                <a:cs typeface="Arial" panose="020B0604020202020204" pitchFamily="34" charset="0"/>
              </a:rPr>
              <a:t>Talking Time:</a:t>
            </a:r>
            <a:endParaRPr lang="en-GB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4572939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157E61E6-F124-46E0-9B6B-A7B7F63C7B4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76524" y="1297196"/>
            <a:ext cx="1263115" cy="1477328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04721118-E6A8-43D4-9308-242C8CD5AEC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67150" y="3429000"/>
            <a:ext cx="1800225" cy="1885950"/>
          </a:xfrm>
          <a:prstGeom prst="rect">
            <a:avLst/>
          </a:prstGeom>
        </p:spPr>
      </p:pic>
      <p:grpSp>
        <p:nvGrpSpPr>
          <p:cNvPr id="7" name="Group 6">
            <a:extLst>
              <a:ext uri="{FF2B5EF4-FFF2-40B4-BE49-F238E27FC236}">
                <a16:creationId xmlns:a16="http://schemas.microsoft.com/office/drawing/2014/main" id="{C7DBC3E4-8DD4-4562-87F7-7441DFDD5103}"/>
              </a:ext>
            </a:extLst>
          </p:cNvPr>
          <p:cNvGrpSpPr/>
          <p:nvPr/>
        </p:nvGrpSpPr>
        <p:grpSpPr>
          <a:xfrm>
            <a:off x="5575534" y="3437153"/>
            <a:ext cx="2727218" cy="668503"/>
            <a:chOff x="5710706" y="4277022"/>
            <a:chExt cx="2727218" cy="668503"/>
          </a:xfrm>
        </p:grpSpPr>
        <p:sp>
          <p:nvSpPr>
            <p:cNvPr id="8" name="Arrow: Pentagon 7">
              <a:extLst>
                <a:ext uri="{FF2B5EF4-FFF2-40B4-BE49-F238E27FC236}">
                  <a16:creationId xmlns:a16="http://schemas.microsoft.com/office/drawing/2014/main" id="{149C85B7-3652-458E-8DC2-B49FF86FD100}"/>
                </a:ext>
              </a:extLst>
            </p:cNvPr>
            <p:cNvSpPr/>
            <p:nvPr/>
          </p:nvSpPr>
          <p:spPr>
            <a:xfrm>
              <a:off x="6711696" y="4277022"/>
              <a:ext cx="1726228" cy="668503"/>
            </a:xfrm>
            <a:prstGeom prst="homePlate">
              <a:avLst/>
            </a:prstGeom>
            <a:solidFill>
              <a:schemeClr val="bg1"/>
            </a:solidFill>
            <a:ln w="28575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hoody</a:t>
              </a:r>
            </a:p>
            <a:p>
              <a:pPr algn="ctr"/>
              <a:r>
                <a:rPr lang="en-US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£29</a:t>
              </a:r>
              <a:endParaRPr lang="en-GB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79733A0A-F083-4AA4-B300-551AD76EF2D8}"/>
                </a:ext>
              </a:extLst>
            </p:cNvPr>
            <p:cNvSpPr/>
            <p:nvPr/>
          </p:nvSpPr>
          <p:spPr>
            <a:xfrm flipV="1">
              <a:off x="5710706" y="4572000"/>
              <a:ext cx="1000990" cy="127891"/>
            </a:xfrm>
            <a:custGeom>
              <a:avLst/>
              <a:gdLst>
                <a:gd name="connsiteX0" fmla="*/ 721370 w 721370"/>
                <a:gd name="connsiteY0" fmla="*/ 177713 h 177713"/>
                <a:gd name="connsiteX1" fmla="*/ 72146 w 721370"/>
                <a:gd name="connsiteY1" fmla="*/ 13121 h 177713"/>
                <a:gd name="connsiteX2" fmla="*/ 44714 w 721370"/>
                <a:gd name="connsiteY2" fmla="*/ 22265 h 1777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21370" h="177713">
                  <a:moveTo>
                    <a:pt x="721370" y="177713"/>
                  </a:moveTo>
                  <a:lnTo>
                    <a:pt x="72146" y="13121"/>
                  </a:lnTo>
                  <a:cubicBezTo>
                    <a:pt x="-40630" y="-12787"/>
                    <a:pt x="2042" y="4739"/>
                    <a:pt x="44714" y="22265"/>
                  </a:cubicBez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6" name="TextBox 15">
            <a:extLst>
              <a:ext uri="{FF2B5EF4-FFF2-40B4-BE49-F238E27FC236}">
                <a16:creationId xmlns:a16="http://schemas.microsoft.com/office/drawing/2014/main" id="{EFECF96D-C422-46F5-B83F-9EC22F13D931}"/>
              </a:ext>
            </a:extLst>
          </p:cNvPr>
          <p:cNvSpPr txBox="1"/>
          <p:nvPr/>
        </p:nvSpPr>
        <p:spPr>
          <a:xfrm>
            <a:off x="245716" y="1500092"/>
            <a:ext cx="181209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b="1" dirty="0">
                <a:latin typeface="Arial" panose="020B0604020202020204" pitchFamily="34" charset="0"/>
                <a:cs typeface="Arial" panose="020B0604020202020204" pitchFamily="34" charset="0"/>
              </a:rPr>
              <a:t>Talking Time:</a:t>
            </a:r>
            <a:endParaRPr lang="en-GB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7" name="Group 26">
            <a:extLst>
              <a:ext uri="{FF2B5EF4-FFF2-40B4-BE49-F238E27FC236}">
                <a16:creationId xmlns:a16="http://schemas.microsoft.com/office/drawing/2014/main" id="{486D1645-58F2-4438-8062-59FD4408C88A}"/>
              </a:ext>
            </a:extLst>
          </p:cNvPr>
          <p:cNvGrpSpPr/>
          <p:nvPr/>
        </p:nvGrpSpPr>
        <p:grpSpPr>
          <a:xfrm>
            <a:off x="524234" y="3220735"/>
            <a:ext cx="3498779" cy="1887511"/>
            <a:chOff x="165457" y="2681209"/>
            <a:chExt cx="3498779" cy="1887511"/>
          </a:xfrm>
        </p:grpSpPr>
        <p:pic>
          <p:nvPicPr>
            <p:cNvPr id="28" name="Picture 27">
              <a:extLst>
                <a:ext uri="{FF2B5EF4-FFF2-40B4-BE49-F238E27FC236}">
                  <a16:creationId xmlns:a16="http://schemas.microsoft.com/office/drawing/2014/main" id="{0E2E0228-AFEF-46DA-A12B-D8450EA5605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65457" y="2681209"/>
              <a:ext cx="1454900" cy="1887511"/>
            </a:xfrm>
            <a:prstGeom prst="rect">
              <a:avLst/>
            </a:prstGeom>
          </p:spPr>
        </p:pic>
        <p:grpSp>
          <p:nvGrpSpPr>
            <p:cNvPr id="29" name="Group 28">
              <a:extLst>
                <a:ext uri="{FF2B5EF4-FFF2-40B4-BE49-F238E27FC236}">
                  <a16:creationId xmlns:a16="http://schemas.microsoft.com/office/drawing/2014/main" id="{41D622D3-A55C-4992-A1CE-3E63C35C50A2}"/>
                </a:ext>
              </a:extLst>
            </p:cNvPr>
            <p:cNvGrpSpPr/>
            <p:nvPr/>
          </p:nvGrpSpPr>
          <p:grpSpPr>
            <a:xfrm rot="784028">
              <a:off x="1259364" y="3592138"/>
              <a:ext cx="2404872" cy="742493"/>
              <a:chOff x="5536164" y="4203032"/>
              <a:chExt cx="2901760" cy="742493"/>
            </a:xfrm>
          </p:grpSpPr>
          <p:sp>
            <p:nvSpPr>
              <p:cNvPr id="30" name="Arrow: Pentagon 29">
                <a:extLst>
                  <a:ext uri="{FF2B5EF4-FFF2-40B4-BE49-F238E27FC236}">
                    <a16:creationId xmlns:a16="http://schemas.microsoft.com/office/drawing/2014/main" id="{13797755-B028-4780-B0FC-B4978FD71CC4}"/>
                  </a:ext>
                </a:extLst>
              </p:cNvPr>
              <p:cNvSpPr/>
              <p:nvPr/>
            </p:nvSpPr>
            <p:spPr>
              <a:xfrm>
                <a:off x="6711696" y="4277022"/>
                <a:ext cx="1726228" cy="668503"/>
              </a:xfrm>
              <a:prstGeom prst="homePlate">
                <a:avLst/>
              </a:prstGeom>
              <a:solidFill>
                <a:schemeClr val="bg1"/>
              </a:solidFill>
              <a:ln w="28575"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t-shirt</a:t>
                </a:r>
              </a:p>
              <a:p>
                <a:pPr algn="ctr"/>
                <a:r>
                  <a:rPr lang="en-US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£12</a:t>
                </a:r>
                <a:endParaRPr lang="en-GB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1" name="Freeform: Shape 30">
                <a:extLst>
                  <a:ext uri="{FF2B5EF4-FFF2-40B4-BE49-F238E27FC236}">
                    <a16:creationId xmlns:a16="http://schemas.microsoft.com/office/drawing/2014/main" id="{406E33F1-04CA-4D0E-ADD4-762D64F94B9B}"/>
                  </a:ext>
                </a:extLst>
              </p:cNvPr>
              <p:cNvSpPr/>
              <p:nvPr/>
            </p:nvSpPr>
            <p:spPr>
              <a:xfrm>
                <a:off x="5536164" y="4203032"/>
                <a:ext cx="1175532" cy="368967"/>
              </a:xfrm>
              <a:custGeom>
                <a:avLst/>
                <a:gdLst>
                  <a:gd name="connsiteX0" fmla="*/ 721370 w 721370"/>
                  <a:gd name="connsiteY0" fmla="*/ 177713 h 177713"/>
                  <a:gd name="connsiteX1" fmla="*/ 72146 w 721370"/>
                  <a:gd name="connsiteY1" fmla="*/ 13121 h 177713"/>
                  <a:gd name="connsiteX2" fmla="*/ 44714 w 721370"/>
                  <a:gd name="connsiteY2" fmla="*/ 22265 h 1777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721370" h="177713">
                    <a:moveTo>
                      <a:pt x="721370" y="177713"/>
                    </a:moveTo>
                    <a:lnTo>
                      <a:pt x="72146" y="13121"/>
                    </a:lnTo>
                    <a:cubicBezTo>
                      <a:pt x="-40630" y="-12787"/>
                      <a:pt x="2042" y="4739"/>
                      <a:pt x="44714" y="22265"/>
                    </a:cubicBezTo>
                  </a:path>
                </a:pathLst>
              </a:cu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</p:grpSp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id="{05056AD0-0BD8-48A5-875A-6A83C286B2A1}"/>
              </a:ext>
            </a:extLst>
          </p:cNvPr>
          <p:cNvSpPr txBox="1"/>
          <p:nvPr/>
        </p:nvSpPr>
        <p:spPr>
          <a:xfrm>
            <a:off x="273211" y="1750503"/>
            <a:ext cx="555040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Andy bought two items.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He bought one t-shirt and one hoody.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How much did he spend? </a:t>
            </a: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If he used a £50 note, how much 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change did he receive? 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0144035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157E61E6-F124-46E0-9B6B-A7B7F63C7B4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39898" y="1281312"/>
            <a:ext cx="1263115" cy="1477328"/>
          </a:xfrm>
          <a:prstGeom prst="rect">
            <a:avLst/>
          </a:prstGeom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id="{ED6C2318-3540-48AD-9371-5FC941D38FFD}"/>
              </a:ext>
            </a:extLst>
          </p:cNvPr>
          <p:cNvGrpSpPr/>
          <p:nvPr/>
        </p:nvGrpSpPr>
        <p:grpSpPr>
          <a:xfrm>
            <a:off x="4722589" y="3220735"/>
            <a:ext cx="4027610" cy="1885950"/>
            <a:chOff x="4126541" y="3231433"/>
            <a:chExt cx="4027610" cy="1885950"/>
          </a:xfrm>
        </p:grpSpPr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04721118-E6A8-43D4-9308-242C8CD5AEC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126541" y="3231433"/>
              <a:ext cx="1800225" cy="1885950"/>
            </a:xfrm>
            <a:prstGeom prst="rect">
              <a:avLst/>
            </a:prstGeom>
          </p:spPr>
        </p:pic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C7DBC3E4-8DD4-4562-87F7-7441DFDD5103}"/>
                </a:ext>
              </a:extLst>
            </p:cNvPr>
            <p:cNvGrpSpPr/>
            <p:nvPr/>
          </p:nvGrpSpPr>
          <p:grpSpPr>
            <a:xfrm>
              <a:off x="5426933" y="3500283"/>
              <a:ext cx="2727218" cy="668503"/>
              <a:chOff x="5710706" y="4277022"/>
              <a:chExt cx="2727218" cy="668503"/>
            </a:xfrm>
          </p:grpSpPr>
          <p:sp>
            <p:nvSpPr>
              <p:cNvPr id="8" name="Arrow: Pentagon 7">
                <a:extLst>
                  <a:ext uri="{FF2B5EF4-FFF2-40B4-BE49-F238E27FC236}">
                    <a16:creationId xmlns:a16="http://schemas.microsoft.com/office/drawing/2014/main" id="{149C85B7-3652-458E-8DC2-B49FF86FD100}"/>
                  </a:ext>
                </a:extLst>
              </p:cNvPr>
              <p:cNvSpPr/>
              <p:nvPr/>
            </p:nvSpPr>
            <p:spPr>
              <a:xfrm>
                <a:off x="6711696" y="4277022"/>
                <a:ext cx="1726228" cy="668503"/>
              </a:xfrm>
              <a:prstGeom prst="homePlate">
                <a:avLst/>
              </a:prstGeom>
              <a:solidFill>
                <a:schemeClr val="bg1"/>
              </a:solidFill>
              <a:ln w="28575"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hoody</a:t>
                </a:r>
              </a:p>
              <a:p>
                <a:pPr algn="ctr"/>
                <a:r>
                  <a:rPr lang="en-US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£29</a:t>
                </a:r>
                <a:endParaRPr lang="en-GB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9" name="Freeform: Shape 8">
                <a:extLst>
                  <a:ext uri="{FF2B5EF4-FFF2-40B4-BE49-F238E27FC236}">
                    <a16:creationId xmlns:a16="http://schemas.microsoft.com/office/drawing/2014/main" id="{79733A0A-F083-4AA4-B300-551AD76EF2D8}"/>
                  </a:ext>
                </a:extLst>
              </p:cNvPr>
              <p:cNvSpPr/>
              <p:nvPr/>
            </p:nvSpPr>
            <p:spPr>
              <a:xfrm flipV="1">
                <a:off x="5710706" y="4572000"/>
                <a:ext cx="1000990" cy="127891"/>
              </a:xfrm>
              <a:custGeom>
                <a:avLst/>
                <a:gdLst>
                  <a:gd name="connsiteX0" fmla="*/ 721370 w 721370"/>
                  <a:gd name="connsiteY0" fmla="*/ 177713 h 177713"/>
                  <a:gd name="connsiteX1" fmla="*/ 72146 w 721370"/>
                  <a:gd name="connsiteY1" fmla="*/ 13121 h 177713"/>
                  <a:gd name="connsiteX2" fmla="*/ 44714 w 721370"/>
                  <a:gd name="connsiteY2" fmla="*/ 22265 h 1777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721370" h="177713">
                    <a:moveTo>
                      <a:pt x="721370" y="177713"/>
                    </a:moveTo>
                    <a:lnTo>
                      <a:pt x="72146" y="13121"/>
                    </a:lnTo>
                    <a:cubicBezTo>
                      <a:pt x="-40630" y="-12787"/>
                      <a:pt x="2042" y="4739"/>
                      <a:pt x="44714" y="22265"/>
                    </a:cubicBezTo>
                  </a:path>
                </a:pathLst>
              </a:cu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2F87AC04-C12F-48AC-8AF5-C68913D31287}"/>
              </a:ext>
            </a:extLst>
          </p:cNvPr>
          <p:cNvGrpSpPr/>
          <p:nvPr/>
        </p:nvGrpSpPr>
        <p:grpSpPr>
          <a:xfrm>
            <a:off x="524234" y="3220735"/>
            <a:ext cx="3498779" cy="1887511"/>
            <a:chOff x="165457" y="2681209"/>
            <a:chExt cx="3498779" cy="1887511"/>
          </a:xfrm>
        </p:grpSpPr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9D468A94-F0FF-4A9B-A044-C4848625756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65457" y="2681209"/>
              <a:ext cx="1454900" cy="1887511"/>
            </a:xfrm>
            <a:prstGeom prst="rect">
              <a:avLst/>
            </a:prstGeom>
          </p:spPr>
        </p:pic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45452015-3BA4-41B3-896B-327C8B0D3B97}"/>
                </a:ext>
              </a:extLst>
            </p:cNvPr>
            <p:cNvGrpSpPr/>
            <p:nvPr/>
          </p:nvGrpSpPr>
          <p:grpSpPr>
            <a:xfrm rot="784028">
              <a:off x="1259364" y="3592138"/>
              <a:ext cx="2404872" cy="742493"/>
              <a:chOff x="5536164" y="4203032"/>
              <a:chExt cx="2901760" cy="742493"/>
            </a:xfrm>
          </p:grpSpPr>
          <p:sp>
            <p:nvSpPr>
              <p:cNvPr id="11" name="Arrow: Pentagon 10">
                <a:extLst>
                  <a:ext uri="{FF2B5EF4-FFF2-40B4-BE49-F238E27FC236}">
                    <a16:creationId xmlns:a16="http://schemas.microsoft.com/office/drawing/2014/main" id="{E04256F2-473D-4767-8DFC-5EA6B5473215}"/>
                  </a:ext>
                </a:extLst>
              </p:cNvPr>
              <p:cNvSpPr/>
              <p:nvPr/>
            </p:nvSpPr>
            <p:spPr>
              <a:xfrm>
                <a:off x="6711696" y="4277022"/>
                <a:ext cx="1726228" cy="668503"/>
              </a:xfrm>
              <a:prstGeom prst="homePlate">
                <a:avLst/>
              </a:prstGeom>
              <a:solidFill>
                <a:schemeClr val="bg1"/>
              </a:solidFill>
              <a:ln w="28575"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t-shirt</a:t>
                </a:r>
              </a:p>
              <a:p>
                <a:pPr algn="ctr"/>
                <a:r>
                  <a:rPr lang="en-US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£12</a:t>
                </a:r>
                <a:endParaRPr lang="en-GB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2" name="Freeform: Shape 11">
                <a:extLst>
                  <a:ext uri="{FF2B5EF4-FFF2-40B4-BE49-F238E27FC236}">
                    <a16:creationId xmlns:a16="http://schemas.microsoft.com/office/drawing/2014/main" id="{78897316-314F-448F-AD46-0F03BDBC3E29}"/>
                  </a:ext>
                </a:extLst>
              </p:cNvPr>
              <p:cNvSpPr/>
              <p:nvPr/>
            </p:nvSpPr>
            <p:spPr>
              <a:xfrm>
                <a:off x="5536164" y="4203032"/>
                <a:ext cx="1175532" cy="368967"/>
              </a:xfrm>
              <a:custGeom>
                <a:avLst/>
                <a:gdLst>
                  <a:gd name="connsiteX0" fmla="*/ 721370 w 721370"/>
                  <a:gd name="connsiteY0" fmla="*/ 177713 h 177713"/>
                  <a:gd name="connsiteX1" fmla="*/ 72146 w 721370"/>
                  <a:gd name="connsiteY1" fmla="*/ 13121 h 177713"/>
                  <a:gd name="connsiteX2" fmla="*/ 44714 w 721370"/>
                  <a:gd name="connsiteY2" fmla="*/ 22265 h 1777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721370" h="177713">
                    <a:moveTo>
                      <a:pt x="721370" y="177713"/>
                    </a:moveTo>
                    <a:lnTo>
                      <a:pt x="72146" y="13121"/>
                    </a:lnTo>
                    <a:cubicBezTo>
                      <a:pt x="-40630" y="-12787"/>
                      <a:pt x="2042" y="4739"/>
                      <a:pt x="44714" y="22265"/>
                    </a:cubicBezTo>
                  </a:path>
                </a:pathLst>
              </a:cu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</p:grpSp>
      </p:grpSp>
      <p:sp>
        <p:nvSpPr>
          <p:cNvPr id="16" name="Rectangle 15">
            <a:extLst>
              <a:ext uri="{FF2B5EF4-FFF2-40B4-BE49-F238E27FC236}">
                <a16:creationId xmlns:a16="http://schemas.microsoft.com/office/drawing/2014/main" id="{1C7B5877-8CD1-45EA-936E-C3C6E387094C}"/>
              </a:ext>
            </a:extLst>
          </p:cNvPr>
          <p:cNvSpPr/>
          <p:nvPr/>
        </p:nvSpPr>
        <p:spPr>
          <a:xfrm>
            <a:off x="522842" y="5250141"/>
            <a:ext cx="4031873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DA2E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Andy spent £29 and £12.</a:t>
            </a:r>
          </a:p>
          <a:p>
            <a:r>
              <a:rPr lang="en-US" dirty="0">
                <a:solidFill>
                  <a:srgbClr val="DA2E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£29 plus £12 = £29 + £10 + £2 = £41.</a:t>
            </a:r>
          </a:p>
          <a:p>
            <a:r>
              <a:rPr lang="en-US" dirty="0">
                <a:solidFill>
                  <a:srgbClr val="DA2E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£50 - £41 = £9.</a:t>
            </a:r>
          </a:p>
          <a:p>
            <a:r>
              <a:rPr lang="en-US" dirty="0">
                <a:solidFill>
                  <a:srgbClr val="DA2E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Andy received £9 in change.</a:t>
            </a:r>
            <a:endParaRPr lang="en-GB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CB849052-3179-4A46-8CB5-FBE729FFD86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37727" y="5033176"/>
            <a:ext cx="3413359" cy="1362645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2853A3D8-00B0-4406-8F28-8E32B3BA9395}"/>
              </a:ext>
            </a:extLst>
          </p:cNvPr>
          <p:cNvSpPr txBox="1"/>
          <p:nvPr/>
        </p:nvSpPr>
        <p:spPr>
          <a:xfrm>
            <a:off x="245716" y="1500092"/>
            <a:ext cx="181209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b="1" dirty="0">
                <a:latin typeface="Arial" panose="020B0604020202020204" pitchFamily="34" charset="0"/>
                <a:cs typeface="Arial" panose="020B0604020202020204" pitchFamily="34" charset="0"/>
              </a:rPr>
              <a:t>Talking Time:</a:t>
            </a:r>
            <a:endParaRPr lang="en-GB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AF364B7C-F8B7-46E4-9C59-D8399CF8F511}"/>
              </a:ext>
            </a:extLst>
          </p:cNvPr>
          <p:cNvSpPr txBox="1"/>
          <p:nvPr/>
        </p:nvSpPr>
        <p:spPr>
          <a:xfrm>
            <a:off x="273211" y="1750503"/>
            <a:ext cx="555040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Andy bought two items.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He bought one t-shirt and one hoody.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How much did he spend? </a:t>
            </a: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If he used a £50 note, how much 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change did he receive? 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6522154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449AA827-68AB-458C-8466-0E4E87D1B340}"/>
              </a:ext>
            </a:extLst>
          </p:cNvPr>
          <p:cNvSpPr txBox="1"/>
          <p:nvPr/>
        </p:nvSpPr>
        <p:spPr>
          <a:xfrm>
            <a:off x="270817" y="1784427"/>
            <a:ext cx="4567317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Jenson would like to buy a carton of orange juice.</a:t>
            </a: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In his right pocket he has three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20p coins.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In his left pocket he has five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5p coins.</a:t>
            </a: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Does he enough money to buy the 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carton of juice? Why? Why not?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D0E1626-B4CC-47A6-9316-CCFCF0F8BDF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36592" y="1372958"/>
            <a:ext cx="1304925" cy="188595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5BF8E0A9-802A-434D-94BA-A50D46AAAB8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95251" y="1297655"/>
            <a:ext cx="1207318" cy="1087255"/>
          </a:xfrm>
          <a:prstGeom prst="rect">
            <a:avLst/>
          </a:prstGeom>
        </p:spPr>
      </p:pic>
      <p:sp>
        <p:nvSpPr>
          <p:cNvPr id="13" name="Arrow: Pentagon 12">
            <a:extLst>
              <a:ext uri="{FF2B5EF4-FFF2-40B4-BE49-F238E27FC236}">
                <a16:creationId xmlns:a16="http://schemas.microsoft.com/office/drawing/2014/main" id="{3EA9626E-426A-49F2-B0AE-BEC6B3904CDD}"/>
              </a:ext>
            </a:extLst>
          </p:cNvPr>
          <p:cNvSpPr/>
          <p:nvPr/>
        </p:nvSpPr>
        <p:spPr>
          <a:xfrm rot="1403250">
            <a:off x="5426155" y="3365364"/>
            <a:ext cx="1738490" cy="668503"/>
          </a:xfrm>
          <a:prstGeom prst="homePlate">
            <a:avLst/>
          </a:prstGeom>
          <a:solidFill>
            <a:schemeClr val="bg1"/>
          </a:solidFill>
          <a:ln w="285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orange juice</a:t>
            </a:r>
          </a:p>
          <a:p>
            <a:pPr algn="ctr"/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89p</a:t>
            </a:r>
            <a:endParaRPr lang="en-GB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BB9918CF-C140-41BD-8BAD-11851CFC6778}"/>
              </a:ext>
            </a:extLst>
          </p:cNvPr>
          <p:cNvSpPr/>
          <p:nvPr/>
        </p:nvSpPr>
        <p:spPr>
          <a:xfrm rot="2598208">
            <a:off x="4984380" y="2600853"/>
            <a:ext cx="974238" cy="368967"/>
          </a:xfrm>
          <a:custGeom>
            <a:avLst/>
            <a:gdLst>
              <a:gd name="connsiteX0" fmla="*/ 721370 w 721370"/>
              <a:gd name="connsiteY0" fmla="*/ 177713 h 177713"/>
              <a:gd name="connsiteX1" fmla="*/ 72146 w 721370"/>
              <a:gd name="connsiteY1" fmla="*/ 13121 h 177713"/>
              <a:gd name="connsiteX2" fmla="*/ 44714 w 721370"/>
              <a:gd name="connsiteY2" fmla="*/ 22265 h 1777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21370" h="177713">
                <a:moveTo>
                  <a:pt x="721370" y="177713"/>
                </a:moveTo>
                <a:lnTo>
                  <a:pt x="72146" y="13121"/>
                </a:lnTo>
                <a:cubicBezTo>
                  <a:pt x="-40630" y="-12787"/>
                  <a:pt x="2042" y="4739"/>
                  <a:pt x="44714" y="22265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64F63C2-A8F3-4393-A4FF-2DD3309F1F50}"/>
              </a:ext>
            </a:extLst>
          </p:cNvPr>
          <p:cNvSpPr txBox="1"/>
          <p:nvPr/>
        </p:nvSpPr>
        <p:spPr>
          <a:xfrm>
            <a:off x="270670" y="1441173"/>
            <a:ext cx="140775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b="1" dirty="0">
                <a:latin typeface="Arial" panose="020B0604020202020204" pitchFamily="34" charset="0"/>
                <a:cs typeface="Arial" panose="020B0604020202020204" pitchFamily="34" charset="0"/>
              </a:rPr>
              <a:t>Activity 2:</a:t>
            </a:r>
          </a:p>
        </p:txBody>
      </p:sp>
    </p:spTree>
    <p:extLst>
      <p:ext uri="{BB962C8B-B14F-4D97-AF65-F5344CB8AC3E}">
        <p14:creationId xmlns:p14="http://schemas.microsoft.com/office/powerpoint/2010/main" val="375647851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D0E1626-B4CC-47A6-9316-CCFCF0F8BDF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36592" y="1372958"/>
            <a:ext cx="1304925" cy="1885950"/>
          </a:xfrm>
          <a:prstGeom prst="rect">
            <a:avLst/>
          </a:prstGeom>
        </p:spPr>
      </p:pic>
      <p:sp>
        <p:nvSpPr>
          <p:cNvPr id="13" name="Arrow: Pentagon 12">
            <a:extLst>
              <a:ext uri="{FF2B5EF4-FFF2-40B4-BE49-F238E27FC236}">
                <a16:creationId xmlns:a16="http://schemas.microsoft.com/office/drawing/2014/main" id="{3EA9626E-426A-49F2-B0AE-BEC6B3904CDD}"/>
              </a:ext>
            </a:extLst>
          </p:cNvPr>
          <p:cNvSpPr/>
          <p:nvPr/>
        </p:nvSpPr>
        <p:spPr>
          <a:xfrm rot="1403250">
            <a:off x="5426155" y="3365364"/>
            <a:ext cx="1738490" cy="668503"/>
          </a:xfrm>
          <a:prstGeom prst="homePlate">
            <a:avLst/>
          </a:prstGeom>
          <a:solidFill>
            <a:schemeClr val="bg1"/>
          </a:solidFill>
          <a:ln w="285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orange juice</a:t>
            </a:r>
          </a:p>
          <a:p>
            <a:pPr algn="ctr"/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89p</a:t>
            </a:r>
            <a:endParaRPr lang="en-GB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BB9918CF-C140-41BD-8BAD-11851CFC6778}"/>
              </a:ext>
            </a:extLst>
          </p:cNvPr>
          <p:cNvSpPr/>
          <p:nvPr/>
        </p:nvSpPr>
        <p:spPr>
          <a:xfrm rot="2598208">
            <a:off x="4984380" y="2600853"/>
            <a:ext cx="974238" cy="368967"/>
          </a:xfrm>
          <a:custGeom>
            <a:avLst/>
            <a:gdLst>
              <a:gd name="connsiteX0" fmla="*/ 721370 w 721370"/>
              <a:gd name="connsiteY0" fmla="*/ 177713 h 177713"/>
              <a:gd name="connsiteX1" fmla="*/ 72146 w 721370"/>
              <a:gd name="connsiteY1" fmla="*/ 13121 h 177713"/>
              <a:gd name="connsiteX2" fmla="*/ 44714 w 721370"/>
              <a:gd name="connsiteY2" fmla="*/ 22265 h 1777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21370" h="177713">
                <a:moveTo>
                  <a:pt x="721370" y="177713"/>
                </a:moveTo>
                <a:lnTo>
                  <a:pt x="72146" y="13121"/>
                </a:lnTo>
                <a:cubicBezTo>
                  <a:pt x="-40630" y="-12787"/>
                  <a:pt x="2042" y="4739"/>
                  <a:pt x="44714" y="22265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77E6D59-C35C-4704-8D3A-79512B371932}"/>
              </a:ext>
            </a:extLst>
          </p:cNvPr>
          <p:cNvSpPr/>
          <p:nvPr/>
        </p:nvSpPr>
        <p:spPr>
          <a:xfrm>
            <a:off x="270670" y="4551516"/>
            <a:ext cx="6135013" cy="175432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DA2E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No, because he only has 85p.  He would need another 4p.</a:t>
            </a:r>
          </a:p>
          <a:p>
            <a:endParaRPr lang="en-US" dirty="0">
              <a:solidFill>
                <a:srgbClr val="DA2E4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dirty="0">
                <a:solidFill>
                  <a:srgbClr val="DA2E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Three 20p coins = 60p.</a:t>
            </a:r>
          </a:p>
          <a:p>
            <a:r>
              <a:rPr lang="en-US" dirty="0">
                <a:solidFill>
                  <a:srgbClr val="DA2E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Five 5p coins = 25p.</a:t>
            </a:r>
          </a:p>
          <a:p>
            <a:endParaRPr lang="en-US" dirty="0">
              <a:solidFill>
                <a:srgbClr val="DA2E4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dirty="0">
                <a:solidFill>
                  <a:srgbClr val="DA2E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60p + 25p = 85p.</a:t>
            </a:r>
            <a:endParaRPr lang="en-GB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19866D6-B7DA-42D1-93D3-7394043D9DFF}"/>
              </a:ext>
            </a:extLst>
          </p:cNvPr>
          <p:cNvSpPr txBox="1"/>
          <p:nvPr/>
        </p:nvSpPr>
        <p:spPr>
          <a:xfrm>
            <a:off x="270817" y="1784427"/>
            <a:ext cx="4567317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Jenson would like to buy a carton of orange juice.</a:t>
            </a: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In his right pocket he has three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20p coins.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In his left pocket he has five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5p coins.</a:t>
            </a: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Does he enough money to buy the 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carton of juice? Why? Why not?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ED19D063-38DD-47AB-BEE3-8DB914FB272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36592" y="1372958"/>
            <a:ext cx="1304925" cy="188595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71A0B024-B5C5-4D83-B04D-5B2671CAA3F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95251" y="1297655"/>
            <a:ext cx="1207318" cy="1087255"/>
          </a:xfrm>
          <a:prstGeom prst="rect">
            <a:avLst/>
          </a:prstGeom>
        </p:spPr>
      </p:pic>
      <p:sp>
        <p:nvSpPr>
          <p:cNvPr id="15" name="Arrow: Pentagon 14">
            <a:extLst>
              <a:ext uri="{FF2B5EF4-FFF2-40B4-BE49-F238E27FC236}">
                <a16:creationId xmlns:a16="http://schemas.microsoft.com/office/drawing/2014/main" id="{83AE7DCF-644D-4466-90DA-0250FC436212}"/>
              </a:ext>
            </a:extLst>
          </p:cNvPr>
          <p:cNvSpPr/>
          <p:nvPr/>
        </p:nvSpPr>
        <p:spPr>
          <a:xfrm rot="1403250">
            <a:off x="5426155" y="3365364"/>
            <a:ext cx="1738490" cy="668503"/>
          </a:xfrm>
          <a:prstGeom prst="homePlate">
            <a:avLst/>
          </a:prstGeom>
          <a:solidFill>
            <a:schemeClr val="bg1"/>
          </a:solidFill>
          <a:ln w="285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orange juice</a:t>
            </a:r>
          </a:p>
          <a:p>
            <a:pPr algn="ctr"/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89p</a:t>
            </a:r>
            <a:endParaRPr lang="en-GB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A4870315-D590-4577-B3AA-74E331DA1BD6}"/>
              </a:ext>
            </a:extLst>
          </p:cNvPr>
          <p:cNvSpPr/>
          <p:nvPr/>
        </p:nvSpPr>
        <p:spPr>
          <a:xfrm rot="2598208">
            <a:off x="4984380" y="2600853"/>
            <a:ext cx="974238" cy="368967"/>
          </a:xfrm>
          <a:custGeom>
            <a:avLst/>
            <a:gdLst>
              <a:gd name="connsiteX0" fmla="*/ 721370 w 721370"/>
              <a:gd name="connsiteY0" fmla="*/ 177713 h 177713"/>
              <a:gd name="connsiteX1" fmla="*/ 72146 w 721370"/>
              <a:gd name="connsiteY1" fmla="*/ 13121 h 177713"/>
              <a:gd name="connsiteX2" fmla="*/ 44714 w 721370"/>
              <a:gd name="connsiteY2" fmla="*/ 22265 h 1777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21370" h="177713">
                <a:moveTo>
                  <a:pt x="721370" y="177713"/>
                </a:moveTo>
                <a:lnTo>
                  <a:pt x="72146" y="13121"/>
                </a:lnTo>
                <a:cubicBezTo>
                  <a:pt x="-40630" y="-12787"/>
                  <a:pt x="2042" y="4739"/>
                  <a:pt x="44714" y="22265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0CDB26CD-7E15-468D-A468-BAC95D9D04AD}"/>
              </a:ext>
            </a:extLst>
          </p:cNvPr>
          <p:cNvSpPr txBox="1"/>
          <p:nvPr/>
        </p:nvSpPr>
        <p:spPr>
          <a:xfrm>
            <a:off x="270670" y="1441173"/>
            <a:ext cx="140775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b="1" dirty="0">
                <a:latin typeface="Arial" panose="020B0604020202020204" pitchFamily="34" charset="0"/>
                <a:cs typeface="Arial" panose="020B0604020202020204" pitchFamily="34" charset="0"/>
              </a:rPr>
              <a:t>Activity 2:</a:t>
            </a:r>
          </a:p>
        </p:txBody>
      </p:sp>
    </p:spTree>
    <p:extLst>
      <p:ext uri="{BB962C8B-B14F-4D97-AF65-F5344CB8AC3E}">
        <p14:creationId xmlns:p14="http://schemas.microsoft.com/office/powerpoint/2010/main" val="43427243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8C05C8AC-D2C7-4ABB-8FA8-7049613918CB}"/>
              </a:ext>
            </a:extLst>
          </p:cNvPr>
          <p:cNvSpPr txBox="1"/>
          <p:nvPr/>
        </p:nvSpPr>
        <p:spPr>
          <a:xfrm>
            <a:off x="355600" y="2111391"/>
            <a:ext cx="156645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b="1" dirty="0">
                <a:solidFill>
                  <a:srgbClr val="388CD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Evaluation:</a:t>
            </a:r>
            <a:endParaRPr lang="en-GB" sz="2000" dirty="0">
              <a:solidFill>
                <a:srgbClr val="388CD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8853B679-9B32-4276-AE52-D13584E74D6F}"/>
              </a:ext>
            </a:extLst>
          </p:cNvPr>
          <p:cNvSpPr/>
          <p:nvPr/>
        </p:nvSpPr>
        <p:spPr>
          <a:xfrm>
            <a:off x="355600" y="2402582"/>
            <a:ext cx="544386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>
                <a:solidFill>
                  <a:srgbClr val="388CD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Can you spot the mistake in this 2-step problem?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5D3E7EE-0778-465C-B830-F52A3E53EFA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10552" y="2114940"/>
            <a:ext cx="1263115" cy="1477328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E0F52598-9FD7-40E0-AABF-6B2DE923600D}"/>
              </a:ext>
            </a:extLst>
          </p:cNvPr>
          <p:cNvSpPr txBox="1"/>
          <p:nvPr/>
        </p:nvSpPr>
        <p:spPr>
          <a:xfrm>
            <a:off x="381000" y="1495164"/>
            <a:ext cx="8048336" cy="58477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I can solve word problems about money with two steps to the question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I can show what I know using a bar model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FCEE79AE-5853-433A-B53A-5A12F637A048}"/>
              </a:ext>
            </a:extLst>
          </p:cNvPr>
          <p:cNvSpPr/>
          <p:nvPr/>
        </p:nvSpPr>
        <p:spPr>
          <a:xfrm>
            <a:off x="368300" y="2711850"/>
            <a:ext cx="4458726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>
                <a:solidFill>
                  <a:srgbClr val="388CD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Andy has £25 in his wallet.</a:t>
            </a:r>
          </a:p>
          <a:p>
            <a:r>
              <a:rPr lang="en-GB" dirty="0">
                <a:solidFill>
                  <a:srgbClr val="388CD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 takes out another £55 from the cash machine.</a:t>
            </a:r>
          </a:p>
          <a:p>
            <a:endParaRPr lang="en-GB" dirty="0">
              <a:solidFill>
                <a:srgbClr val="388CD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dirty="0">
                <a:solidFill>
                  <a:srgbClr val="388CD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 uses the money for the weekly shop.</a:t>
            </a:r>
          </a:p>
          <a:p>
            <a:r>
              <a:rPr lang="en-GB" dirty="0">
                <a:solidFill>
                  <a:srgbClr val="388CD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weekly shop will cost £65, so Andy will have £5 left.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1839897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37383E9B-7C0B-4551-9CB7-3F73F34B2B43}"/>
              </a:ext>
            </a:extLst>
          </p:cNvPr>
          <p:cNvSpPr/>
          <p:nvPr/>
        </p:nvSpPr>
        <p:spPr>
          <a:xfrm>
            <a:off x="368300" y="4743175"/>
            <a:ext cx="6186309" cy="147732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DA2E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This is not right.</a:t>
            </a:r>
          </a:p>
          <a:p>
            <a:r>
              <a:rPr lang="en-US" dirty="0">
                <a:solidFill>
                  <a:srgbClr val="DA2E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If you add £55 and £25 together, you get </a:t>
            </a:r>
          </a:p>
          <a:p>
            <a:r>
              <a:rPr lang="en-US" dirty="0">
                <a:solidFill>
                  <a:srgbClr val="DA2E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£50 + £20 = £70 and £5 + £5 = £10.  £70 + £10 = £80.</a:t>
            </a:r>
          </a:p>
          <a:p>
            <a:r>
              <a:rPr lang="en-US" dirty="0">
                <a:solidFill>
                  <a:srgbClr val="DA2E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That is how much Andy has.</a:t>
            </a:r>
          </a:p>
          <a:p>
            <a:r>
              <a:rPr lang="en-US" dirty="0">
                <a:solidFill>
                  <a:srgbClr val="DA2E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£80 - £65 for shopping = £15 and not £5. </a:t>
            </a:r>
            <a:endParaRPr lang="en-GB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2F0150F-3C87-4D08-A114-389403BB881F}"/>
              </a:ext>
            </a:extLst>
          </p:cNvPr>
          <p:cNvSpPr txBox="1"/>
          <p:nvPr/>
        </p:nvSpPr>
        <p:spPr>
          <a:xfrm>
            <a:off x="355600" y="2111391"/>
            <a:ext cx="156645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b="1" dirty="0">
                <a:solidFill>
                  <a:srgbClr val="388CD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Evaluation:</a:t>
            </a:r>
            <a:endParaRPr lang="en-GB" sz="2000" dirty="0">
              <a:solidFill>
                <a:srgbClr val="388CD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CE750BB-E070-476E-90C6-4F6F3B4482E0}"/>
              </a:ext>
            </a:extLst>
          </p:cNvPr>
          <p:cNvSpPr/>
          <p:nvPr/>
        </p:nvSpPr>
        <p:spPr>
          <a:xfrm>
            <a:off x="355600" y="2402582"/>
            <a:ext cx="544386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>
                <a:solidFill>
                  <a:srgbClr val="388CD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Can you spot the mistake in this 2-step problem?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89B36477-E25F-43FC-95F8-F9E61076BF0E}"/>
              </a:ext>
            </a:extLst>
          </p:cNvPr>
          <p:cNvSpPr/>
          <p:nvPr/>
        </p:nvSpPr>
        <p:spPr>
          <a:xfrm>
            <a:off x="368300" y="2711850"/>
            <a:ext cx="4458726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>
                <a:solidFill>
                  <a:srgbClr val="388CD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Andy has £25 in his wallet.</a:t>
            </a:r>
          </a:p>
          <a:p>
            <a:r>
              <a:rPr lang="en-GB" dirty="0">
                <a:solidFill>
                  <a:srgbClr val="388CD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 takes out another £55 from the cash machine.</a:t>
            </a:r>
          </a:p>
          <a:p>
            <a:endParaRPr lang="en-GB" dirty="0">
              <a:solidFill>
                <a:srgbClr val="388CD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dirty="0">
                <a:solidFill>
                  <a:srgbClr val="388CD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 uses the money for the weekly shop.</a:t>
            </a:r>
          </a:p>
          <a:p>
            <a:r>
              <a:rPr lang="en-GB" dirty="0">
                <a:solidFill>
                  <a:srgbClr val="388CD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weekly shop will cost £65, so Andy will have £5 left.</a:t>
            </a:r>
            <a:endParaRPr lang="en-GB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EFBAAAF2-6146-4356-9FC6-97426107B4A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10552" y="2114940"/>
            <a:ext cx="1263115" cy="1477328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79A19590-4D10-4CE5-A6CB-FA349EDE43C4}"/>
              </a:ext>
            </a:extLst>
          </p:cNvPr>
          <p:cNvSpPr txBox="1"/>
          <p:nvPr/>
        </p:nvSpPr>
        <p:spPr>
          <a:xfrm>
            <a:off x="381000" y="1495164"/>
            <a:ext cx="8048336" cy="58477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I can solve word problems about money with two steps to the question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I can show what I know using a bar model</a:t>
            </a:r>
          </a:p>
        </p:txBody>
      </p:sp>
    </p:spTree>
    <p:extLst>
      <p:ext uri="{BB962C8B-B14F-4D97-AF65-F5344CB8AC3E}">
        <p14:creationId xmlns:p14="http://schemas.microsoft.com/office/powerpoint/2010/main" val="228730722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8C05C8AC-D2C7-4ABB-8FA8-7049613918CB}"/>
              </a:ext>
            </a:extLst>
          </p:cNvPr>
          <p:cNvSpPr txBox="1"/>
          <p:nvPr/>
        </p:nvSpPr>
        <p:spPr>
          <a:xfrm>
            <a:off x="271116" y="1500092"/>
            <a:ext cx="181209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b="1" dirty="0">
                <a:latin typeface="Arial" panose="020B0604020202020204" pitchFamily="34" charset="0"/>
                <a:cs typeface="Arial" panose="020B0604020202020204" pitchFamily="34" charset="0"/>
              </a:rPr>
              <a:t>Talking Time:</a:t>
            </a:r>
            <a:endParaRPr lang="en-GB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5056AD0-0BD8-48A5-875A-6A83C286B2A1}"/>
              </a:ext>
            </a:extLst>
          </p:cNvPr>
          <p:cNvSpPr txBox="1"/>
          <p:nvPr/>
        </p:nvSpPr>
        <p:spPr>
          <a:xfrm>
            <a:off x="271115" y="1820569"/>
            <a:ext cx="4053973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Andy has £57 in the bank.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He puts an extra £40 in there.</a:t>
            </a: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Can you complete the bar model and write the calculation to show Andy’s new total? 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612465D-A04C-4EF0-809A-C11D83C0B7C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52961" y="1716687"/>
            <a:ext cx="1263115" cy="1477328"/>
          </a:xfrm>
          <a:prstGeom prst="rect">
            <a:avLst/>
          </a:prstGeom>
        </p:spPr>
      </p:pic>
      <p:grpSp>
        <p:nvGrpSpPr>
          <p:cNvPr id="11" name="Group 10">
            <a:extLst>
              <a:ext uri="{FF2B5EF4-FFF2-40B4-BE49-F238E27FC236}">
                <a16:creationId xmlns:a16="http://schemas.microsoft.com/office/drawing/2014/main" id="{7922D803-6C90-40AB-96C4-DDCED76B0255}"/>
              </a:ext>
            </a:extLst>
          </p:cNvPr>
          <p:cNvGrpSpPr/>
          <p:nvPr/>
        </p:nvGrpSpPr>
        <p:grpSpPr>
          <a:xfrm>
            <a:off x="385415" y="3663985"/>
            <a:ext cx="5297558" cy="1371600"/>
            <a:chOff x="626165" y="3140765"/>
            <a:chExt cx="5297558" cy="1371600"/>
          </a:xfrm>
        </p:grpSpPr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id="{671141A3-4CCA-42FD-9F48-3E4D837A8173}"/>
                </a:ext>
              </a:extLst>
            </p:cNvPr>
            <p:cNvSpPr/>
            <p:nvPr/>
          </p:nvSpPr>
          <p:spPr>
            <a:xfrm>
              <a:off x="626165" y="3140765"/>
              <a:ext cx="5297557" cy="685800"/>
            </a:xfrm>
            <a:prstGeom prst="rect">
              <a:avLst/>
            </a:prstGeom>
            <a:solidFill>
              <a:srgbClr val="00206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B2F750EA-2C18-434E-9B39-8AF778F44103}"/>
                </a:ext>
              </a:extLst>
            </p:cNvPr>
            <p:cNvSpPr/>
            <p:nvPr/>
          </p:nvSpPr>
          <p:spPr>
            <a:xfrm>
              <a:off x="626165" y="3826565"/>
              <a:ext cx="2910785" cy="685800"/>
            </a:xfrm>
            <a:prstGeom prst="rect">
              <a:avLst/>
            </a:prstGeom>
            <a:solidFill>
              <a:srgbClr val="0070C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2AAB7A12-E88A-4294-922C-E8668E688EE5}"/>
                </a:ext>
              </a:extLst>
            </p:cNvPr>
            <p:cNvSpPr/>
            <p:nvPr/>
          </p:nvSpPr>
          <p:spPr>
            <a:xfrm>
              <a:off x="3536951" y="3826565"/>
              <a:ext cx="2386772" cy="685800"/>
            </a:xfrm>
            <a:prstGeom prst="rect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6D2F518C-A4A8-405E-9A1A-2D1721F3B1EF}"/>
                </a:ext>
              </a:extLst>
            </p:cNvPr>
            <p:cNvSpPr txBox="1"/>
            <p:nvPr/>
          </p:nvSpPr>
          <p:spPr>
            <a:xfrm>
              <a:off x="2798693" y="3140765"/>
              <a:ext cx="9525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£__</a:t>
              </a:r>
              <a:endParaRPr lang="en-GB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8B20A7D3-462C-4EFF-BD90-CD173877098A}"/>
                </a:ext>
              </a:extLst>
            </p:cNvPr>
            <p:cNvSpPr txBox="1"/>
            <p:nvPr/>
          </p:nvSpPr>
          <p:spPr>
            <a:xfrm>
              <a:off x="1605307" y="3826565"/>
              <a:ext cx="9525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£__</a:t>
              </a:r>
              <a:endParaRPr lang="en-GB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65EA73B2-1465-4B7A-87DE-2E08C2ABC7DA}"/>
                </a:ext>
              </a:extLst>
            </p:cNvPr>
            <p:cNvSpPr txBox="1"/>
            <p:nvPr/>
          </p:nvSpPr>
          <p:spPr>
            <a:xfrm>
              <a:off x="4317587" y="3895190"/>
              <a:ext cx="9525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£40</a:t>
              </a:r>
              <a:endParaRPr lang="en-GB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2" name="TextBox 11">
            <a:extLst>
              <a:ext uri="{FF2B5EF4-FFF2-40B4-BE49-F238E27FC236}">
                <a16:creationId xmlns:a16="http://schemas.microsoft.com/office/drawing/2014/main" id="{5A72EE79-F229-492B-967A-83146E42864B}"/>
              </a:ext>
            </a:extLst>
          </p:cNvPr>
          <p:cNvSpPr txBox="1"/>
          <p:nvPr/>
        </p:nvSpPr>
        <p:spPr>
          <a:xfrm>
            <a:off x="306046" y="5096298"/>
            <a:ext cx="365649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£___ + £___ = £___</a:t>
            </a:r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204691779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>
            <a:extLst>
              <a:ext uri="{FF2B5EF4-FFF2-40B4-BE49-F238E27FC236}">
                <a16:creationId xmlns:a16="http://schemas.microsoft.com/office/drawing/2014/main" id="{111F06C0-0763-4BEF-9E9B-404FC331BBC2}"/>
              </a:ext>
            </a:extLst>
          </p:cNvPr>
          <p:cNvGrpSpPr/>
          <p:nvPr/>
        </p:nvGrpSpPr>
        <p:grpSpPr>
          <a:xfrm>
            <a:off x="386697" y="5035187"/>
            <a:ext cx="3656491" cy="533171"/>
            <a:chOff x="2065650" y="4773975"/>
            <a:chExt cx="3656491" cy="533171"/>
          </a:xfrm>
        </p:grpSpPr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5A72EE79-F229-492B-967A-83146E42864B}"/>
                </a:ext>
              </a:extLst>
            </p:cNvPr>
            <p:cNvSpPr txBox="1"/>
            <p:nvPr/>
          </p:nvSpPr>
          <p:spPr>
            <a:xfrm>
              <a:off x="2065650" y="4773975"/>
              <a:ext cx="365649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/>
                <a:t>£___ + £___ = £___</a:t>
              </a:r>
              <a:endParaRPr lang="en-GB" sz="2800" dirty="0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8697BA33-6F6A-4CA9-A00A-23ED6AAF70AC}"/>
                </a:ext>
              </a:extLst>
            </p:cNvPr>
            <p:cNvSpPr/>
            <p:nvPr/>
          </p:nvSpPr>
          <p:spPr>
            <a:xfrm>
              <a:off x="2340528" y="4773975"/>
              <a:ext cx="585417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800" dirty="0">
                  <a:solidFill>
                    <a:srgbClr val="DA2E4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57</a:t>
              </a:r>
              <a:endParaRPr lang="en-GB" sz="2800" dirty="0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919B5E10-351E-4000-8E73-5F60CF9A4CA1}"/>
                </a:ext>
              </a:extLst>
            </p:cNvPr>
            <p:cNvSpPr/>
            <p:nvPr/>
          </p:nvSpPr>
          <p:spPr>
            <a:xfrm>
              <a:off x="3360039" y="4773975"/>
              <a:ext cx="585417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800" dirty="0">
                  <a:solidFill>
                    <a:srgbClr val="DA2E4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40</a:t>
              </a:r>
              <a:endParaRPr lang="en-GB" sz="2800" dirty="0"/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29D03F56-D5FA-4A38-9F38-B03CEB95EAAC}"/>
                </a:ext>
              </a:extLst>
            </p:cNvPr>
            <p:cNvSpPr/>
            <p:nvPr/>
          </p:nvSpPr>
          <p:spPr>
            <a:xfrm>
              <a:off x="4420836" y="4783926"/>
              <a:ext cx="585417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800" dirty="0">
                  <a:solidFill>
                    <a:srgbClr val="DA2E4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97</a:t>
              </a:r>
              <a:endParaRPr lang="en-GB" sz="2800" dirty="0"/>
            </a:p>
          </p:txBody>
        </p:sp>
      </p:grpSp>
      <p:sp>
        <p:nvSpPr>
          <p:cNvPr id="18" name="Rectangle 17">
            <a:extLst>
              <a:ext uri="{FF2B5EF4-FFF2-40B4-BE49-F238E27FC236}">
                <a16:creationId xmlns:a16="http://schemas.microsoft.com/office/drawing/2014/main" id="{A6C542CC-DEB6-4517-968A-177DEB69B943}"/>
              </a:ext>
            </a:extLst>
          </p:cNvPr>
          <p:cNvSpPr/>
          <p:nvPr/>
        </p:nvSpPr>
        <p:spPr>
          <a:xfrm>
            <a:off x="386697" y="5505555"/>
            <a:ext cx="5763116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DA2E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Andy started with £57.  He added on £40 to make £97.</a:t>
            </a:r>
          </a:p>
          <a:p>
            <a:endParaRPr lang="en-US" dirty="0">
              <a:solidFill>
                <a:srgbClr val="DA2E4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dirty="0">
                <a:solidFill>
                  <a:srgbClr val="DA2E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£57 + £10 + £10 + £10 + £10 = £97.</a:t>
            </a:r>
            <a:endParaRPr lang="en-GB" dirty="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83132BAE-A4B3-4E96-8F7E-3A42648B21C3}"/>
              </a:ext>
            </a:extLst>
          </p:cNvPr>
          <p:cNvSpPr txBox="1"/>
          <p:nvPr/>
        </p:nvSpPr>
        <p:spPr>
          <a:xfrm>
            <a:off x="271116" y="1500092"/>
            <a:ext cx="181209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b="1" dirty="0">
                <a:latin typeface="Arial" panose="020B0604020202020204" pitchFamily="34" charset="0"/>
                <a:cs typeface="Arial" panose="020B0604020202020204" pitchFamily="34" charset="0"/>
              </a:rPr>
              <a:t>Talking Time:</a:t>
            </a:r>
            <a:endParaRPr lang="en-GB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5CB6081B-F70B-4462-9CFC-1CE3B0821BB5}"/>
              </a:ext>
            </a:extLst>
          </p:cNvPr>
          <p:cNvSpPr txBox="1"/>
          <p:nvPr/>
        </p:nvSpPr>
        <p:spPr>
          <a:xfrm>
            <a:off x="271115" y="1820569"/>
            <a:ext cx="4053973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Andy has £57 in the bank.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He puts an extra £40 in there.</a:t>
            </a: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Can you complete the bar model and write the calculation to show Andy’s new total? 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D7D132AF-6E24-49A1-A17F-CFADA391FB3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52961" y="1716687"/>
            <a:ext cx="1263115" cy="1477328"/>
          </a:xfrm>
          <a:prstGeom prst="rect">
            <a:avLst/>
          </a:prstGeom>
        </p:spPr>
      </p:pic>
      <p:grpSp>
        <p:nvGrpSpPr>
          <p:cNvPr id="30" name="Group 29">
            <a:extLst>
              <a:ext uri="{FF2B5EF4-FFF2-40B4-BE49-F238E27FC236}">
                <a16:creationId xmlns:a16="http://schemas.microsoft.com/office/drawing/2014/main" id="{1FCEEC58-316A-459A-8445-C2D2E08C133D}"/>
              </a:ext>
            </a:extLst>
          </p:cNvPr>
          <p:cNvGrpSpPr/>
          <p:nvPr/>
        </p:nvGrpSpPr>
        <p:grpSpPr>
          <a:xfrm>
            <a:off x="385415" y="3625885"/>
            <a:ext cx="5297558" cy="1371600"/>
            <a:chOff x="626165" y="3140765"/>
            <a:chExt cx="5297558" cy="1371600"/>
          </a:xfrm>
        </p:grpSpPr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6F754D39-6CA4-4A79-AD1F-DF5E249892B6}"/>
                </a:ext>
              </a:extLst>
            </p:cNvPr>
            <p:cNvSpPr/>
            <p:nvPr/>
          </p:nvSpPr>
          <p:spPr>
            <a:xfrm>
              <a:off x="626165" y="3153465"/>
              <a:ext cx="5297557" cy="685800"/>
            </a:xfrm>
            <a:prstGeom prst="rect">
              <a:avLst/>
            </a:prstGeom>
            <a:solidFill>
              <a:srgbClr val="00206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5C94C910-8377-4E0D-9B58-53E05435F74B}"/>
                </a:ext>
              </a:extLst>
            </p:cNvPr>
            <p:cNvSpPr/>
            <p:nvPr/>
          </p:nvSpPr>
          <p:spPr>
            <a:xfrm>
              <a:off x="626165" y="3826565"/>
              <a:ext cx="2910785" cy="685800"/>
            </a:xfrm>
            <a:prstGeom prst="rect">
              <a:avLst/>
            </a:prstGeom>
            <a:solidFill>
              <a:srgbClr val="0070C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3838794B-9037-4389-AA88-8FE2D94F3794}"/>
                </a:ext>
              </a:extLst>
            </p:cNvPr>
            <p:cNvSpPr/>
            <p:nvPr/>
          </p:nvSpPr>
          <p:spPr>
            <a:xfrm>
              <a:off x="3536951" y="3826565"/>
              <a:ext cx="2386772" cy="685800"/>
            </a:xfrm>
            <a:prstGeom prst="rect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489A3B09-FE7D-49EE-9551-091B23BEDF2F}"/>
                </a:ext>
              </a:extLst>
            </p:cNvPr>
            <p:cNvSpPr txBox="1"/>
            <p:nvPr/>
          </p:nvSpPr>
          <p:spPr>
            <a:xfrm>
              <a:off x="2798693" y="3140765"/>
              <a:ext cx="9525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£__</a:t>
              </a:r>
              <a:endParaRPr lang="en-GB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03692C33-0FD9-4478-BC21-CF215AEF94A8}"/>
                </a:ext>
              </a:extLst>
            </p:cNvPr>
            <p:cNvSpPr txBox="1"/>
            <p:nvPr/>
          </p:nvSpPr>
          <p:spPr>
            <a:xfrm>
              <a:off x="1605307" y="3826565"/>
              <a:ext cx="9525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£__</a:t>
              </a:r>
              <a:endParaRPr lang="en-GB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DEC5580B-9F0C-472A-A3D2-D9DE078706E7}"/>
                </a:ext>
              </a:extLst>
            </p:cNvPr>
            <p:cNvSpPr txBox="1"/>
            <p:nvPr/>
          </p:nvSpPr>
          <p:spPr>
            <a:xfrm>
              <a:off x="4317587" y="3895190"/>
              <a:ext cx="9525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£40</a:t>
              </a:r>
              <a:endParaRPr lang="en-GB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01559521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05056AD0-0BD8-48A5-875A-6A83C286B2A1}"/>
              </a:ext>
            </a:extLst>
          </p:cNvPr>
          <p:cNvSpPr txBox="1"/>
          <p:nvPr/>
        </p:nvSpPr>
        <p:spPr>
          <a:xfrm>
            <a:off x="291457" y="1604564"/>
            <a:ext cx="405397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Andy had £97 in his bank account.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He then spent £26 on a digital radio. 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01C21D5E-CB3E-49A2-89B2-5C5AEA16C63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9216" y="2777603"/>
            <a:ext cx="3542538" cy="1028287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872334DD-7F61-44AD-AA67-A6C86E43B63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53553" y="2488458"/>
            <a:ext cx="1505028" cy="1536220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F6664C1B-6A64-4B6B-8116-140F268047DB}"/>
              </a:ext>
            </a:extLst>
          </p:cNvPr>
          <p:cNvSpPr/>
          <p:nvPr/>
        </p:nvSpPr>
        <p:spPr>
          <a:xfrm>
            <a:off x="291457" y="4044690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Can you complete the bar model and write the calculation to show Andy’s new total? 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401480C8-6161-4568-82A2-CD23C614C09C}"/>
              </a:ext>
            </a:extLst>
          </p:cNvPr>
          <p:cNvGrpSpPr/>
          <p:nvPr/>
        </p:nvGrpSpPr>
        <p:grpSpPr>
          <a:xfrm>
            <a:off x="329557" y="4890888"/>
            <a:ext cx="5297557" cy="1371600"/>
            <a:chOff x="626165" y="3140765"/>
            <a:chExt cx="5297557" cy="1371600"/>
          </a:xfrm>
        </p:grpSpPr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C09B51A0-7405-4E1F-84F0-FCAB6989912D}"/>
                </a:ext>
              </a:extLst>
            </p:cNvPr>
            <p:cNvSpPr/>
            <p:nvPr/>
          </p:nvSpPr>
          <p:spPr>
            <a:xfrm>
              <a:off x="626165" y="3140765"/>
              <a:ext cx="5297557" cy="685800"/>
            </a:xfrm>
            <a:prstGeom prst="rect">
              <a:avLst/>
            </a:prstGeom>
            <a:solidFill>
              <a:srgbClr val="00206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E18B66B6-0D0B-486C-A105-3027F20E5B0D}"/>
                </a:ext>
              </a:extLst>
            </p:cNvPr>
            <p:cNvSpPr/>
            <p:nvPr/>
          </p:nvSpPr>
          <p:spPr>
            <a:xfrm>
              <a:off x="626165" y="3826565"/>
              <a:ext cx="2910785" cy="685800"/>
            </a:xfrm>
            <a:prstGeom prst="rect">
              <a:avLst/>
            </a:prstGeom>
            <a:solidFill>
              <a:srgbClr val="0070C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1CDE912E-0F67-4C9A-83D0-FE3A8071EB84}"/>
                </a:ext>
              </a:extLst>
            </p:cNvPr>
            <p:cNvSpPr/>
            <p:nvPr/>
          </p:nvSpPr>
          <p:spPr>
            <a:xfrm>
              <a:off x="3536950" y="3826565"/>
              <a:ext cx="2386772" cy="685800"/>
            </a:xfrm>
            <a:prstGeom prst="rect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B659D6AA-4B4C-4423-A23C-B3F2481B5861}"/>
                </a:ext>
              </a:extLst>
            </p:cNvPr>
            <p:cNvSpPr txBox="1"/>
            <p:nvPr/>
          </p:nvSpPr>
          <p:spPr>
            <a:xfrm>
              <a:off x="2798693" y="3140765"/>
              <a:ext cx="9525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£__</a:t>
              </a:r>
              <a:endParaRPr lang="en-GB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8BB27B26-5A59-4FFA-BCF2-65EDF53EEC71}"/>
                </a:ext>
              </a:extLst>
            </p:cNvPr>
            <p:cNvSpPr txBox="1"/>
            <p:nvPr/>
          </p:nvSpPr>
          <p:spPr>
            <a:xfrm>
              <a:off x="4288275" y="3875680"/>
              <a:ext cx="9525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£__</a:t>
              </a:r>
              <a:endParaRPr lang="en-GB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8233E515-529A-40A6-A08A-2B7770329C43}"/>
                </a:ext>
              </a:extLst>
            </p:cNvPr>
            <p:cNvSpPr txBox="1"/>
            <p:nvPr/>
          </p:nvSpPr>
          <p:spPr>
            <a:xfrm>
              <a:off x="1605308" y="3899373"/>
              <a:ext cx="9525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£26</a:t>
              </a:r>
              <a:endParaRPr lang="en-GB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23" name="TextBox 22">
            <a:extLst>
              <a:ext uri="{FF2B5EF4-FFF2-40B4-BE49-F238E27FC236}">
                <a16:creationId xmlns:a16="http://schemas.microsoft.com/office/drawing/2014/main" id="{1BEFDC13-26FF-4BDF-9ED3-19E33D0E097F}"/>
              </a:ext>
            </a:extLst>
          </p:cNvPr>
          <p:cNvSpPr txBox="1"/>
          <p:nvPr/>
        </p:nvSpPr>
        <p:spPr>
          <a:xfrm>
            <a:off x="5781161" y="5315078"/>
            <a:ext cx="30427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£___ - £___ = £___</a:t>
            </a:r>
            <a:endParaRPr lang="en-GB" sz="2800" dirty="0"/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4476C222-24FE-49C7-9B16-559B2962F02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07078" y="1228448"/>
            <a:ext cx="1263115" cy="1477328"/>
          </a:xfrm>
          <a:prstGeom prst="rect">
            <a:avLst/>
          </a:prstGeom>
        </p:spPr>
      </p:pic>
      <p:sp>
        <p:nvSpPr>
          <p:cNvPr id="25" name="TextBox 24">
            <a:extLst>
              <a:ext uri="{FF2B5EF4-FFF2-40B4-BE49-F238E27FC236}">
                <a16:creationId xmlns:a16="http://schemas.microsoft.com/office/drawing/2014/main" id="{89054276-A3EF-4C35-A0C7-1C95086EFF14}"/>
              </a:ext>
            </a:extLst>
          </p:cNvPr>
          <p:cNvSpPr txBox="1"/>
          <p:nvPr/>
        </p:nvSpPr>
        <p:spPr>
          <a:xfrm>
            <a:off x="271116" y="1500092"/>
            <a:ext cx="181209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b="1" dirty="0">
                <a:latin typeface="Arial" panose="020B0604020202020204" pitchFamily="34" charset="0"/>
                <a:cs typeface="Arial" panose="020B0604020202020204" pitchFamily="34" charset="0"/>
              </a:rPr>
              <a:t>Talking Time:</a:t>
            </a:r>
            <a:endParaRPr lang="en-GB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9868617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extBox 22">
            <a:extLst>
              <a:ext uri="{FF2B5EF4-FFF2-40B4-BE49-F238E27FC236}">
                <a16:creationId xmlns:a16="http://schemas.microsoft.com/office/drawing/2014/main" id="{1BEFDC13-26FF-4BDF-9ED3-19E33D0E097F}"/>
              </a:ext>
            </a:extLst>
          </p:cNvPr>
          <p:cNvSpPr txBox="1"/>
          <p:nvPr/>
        </p:nvSpPr>
        <p:spPr>
          <a:xfrm>
            <a:off x="5781161" y="5315078"/>
            <a:ext cx="30427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£___ - £___ = £___</a:t>
            </a:r>
            <a:endParaRPr lang="en-GB" sz="2800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CAF697ED-AD8B-4CDC-A59E-8EED53DC2539}"/>
              </a:ext>
            </a:extLst>
          </p:cNvPr>
          <p:cNvSpPr/>
          <p:nvPr/>
        </p:nvSpPr>
        <p:spPr>
          <a:xfrm>
            <a:off x="6009023" y="5284826"/>
            <a:ext cx="58541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>
                <a:solidFill>
                  <a:srgbClr val="DA2E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97</a:t>
            </a:r>
            <a:endParaRPr lang="en-GB" sz="2800" dirty="0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335A5D5C-9607-4028-A151-30EDFA7AFB27}"/>
              </a:ext>
            </a:extLst>
          </p:cNvPr>
          <p:cNvSpPr/>
          <p:nvPr/>
        </p:nvSpPr>
        <p:spPr>
          <a:xfrm>
            <a:off x="7009851" y="5284826"/>
            <a:ext cx="58541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>
                <a:solidFill>
                  <a:srgbClr val="DA2E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26</a:t>
            </a:r>
            <a:endParaRPr lang="en-GB" sz="2800" dirty="0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36AE9370-C9A4-4D5E-BE22-4BD5C503511C}"/>
              </a:ext>
            </a:extLst>
          </p:cNvPr>
          <p:cNvSpPr/>
          <p:nvPr/>
        </p:nvSpPr>
        <p:spPr>
          <a:xfrm>
            <a:off x="8076773" y="5284826"/>
            <a:ext cx="58541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>
                <a:solidFill>
                  <a:srgbClr val="DA2E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71</a:t>
            </a:r>
            <a:endParaRPr lang="en-GB" sz="2800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5F7827DF-0CAE-4A15-9022-89B853FF0A63}"/>
              </a:ext>
            </a:extLst>
          </p:cNvPr>
          <p:cNvSpPr/>
          <p:nvPr/>
        </p:nvSpPr>
        <p:spPr>
          <a:xfrm>
            <a:off x="5889530" y="3607180"/>
            <a:ext cx="3185487" cy="147732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>
                <a:solidFill>
                  <a:srgbClr val="DA2E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calculation could be</a:t>
            </a:r>
          </a:p>
          <a:p>
            <a:pPr algn="ctr"/>
            <a:r>
              <a:rPr lang="en-US" dirty="0">
                <a:solidFill>
                  <a:srgbClr val="DA2E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worked out using partitioning.</a:t>
            </a:r>
          </a:p>
          <a:p>
            <a:pPr algn="ctr"/>
            <a:endParaRPr lang="en-US" dirty="0">
              <a:solidFill>
                <a:srgbClr val="DA2E4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dirty="0">
                <a:solidFill>
                  <a:srgbClr val="DA2E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£90 - £20 = £70.</a:t>
            </a:r>
          </a:p>
          <a:p>
            <a:pPr algn="ctr"/>
            <a:r>
              <a:rPr lang="en-US" dirty="0">
                <a:solidFill>
                  <a:srgbClr val="DA2E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£7 - £6 = £1.</a:t>
            </a:r>
            <a:endParaRPr lang="en-GB" dirty="0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E383F8A1-B965-4AD7-919A-776127067193}"/>
              </a:ext>
            </a:extLst>
          </p:cNvPr>
          <p:cNvSpPr txBox="1"/>
          <p:nvPr/>
        </p:nvSpPr>
        <p:spPr>
          <a:xfrm>
            <a:off x="291457" y="1604564"/>
            <a:ext cx="405397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Andy had £97 in his bank account.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He then spent £26 on a digital radio. 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7" name="Picture 26">
            <a:extLst>
              <a:ext uri="{FF2B5EF4-FFF2-40B4-BE49-F238E27FC236}">
                <a16:creationId xmlns:a16="http://schemas.microsoft.com/office/drawing/2014/main" id="{3AC8E0A5-963E-4C8F-8540-FE9C42EC9B0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1116" y="2777603"/>
            <a:ext cx="3542538" cy="1028287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402FCEB3-5502-4157-A04E-2FE5314D89D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53553" y="2488458"/>
            <a:ext cx="1505028" cy="1536220"/>
          </a:xfrm>
          <a:prstGeom prst="rect">
            <a:avLst/>
          </a:prstGeom>
        </p:spPr>
      </p:pic>
      <p:sp>
        <p:nvSpPr>
          <p:cNvPr id="29" name="Rectangle 28">
            <a:extLst>
              <a:ext uri="{FF2B5EF4-FFF2-40B4-BE49-F238E27FC236}">
                <a16:creationId xmlns:a16="http://schemas.microsoft.com/office/drawing/2014/main" id="{D74F49AA-1852-45D3-8D0B-9C89ED855400}"/>
              </a:ext>
            </a:extLst>
          </p:cNvPr>
          <p:cNvSpPr/>
          <p:nvPr/>
        </p:nvSpPr>
        <p:spPr>
          <a:xfrm>
            <a:off x="291457" y="4044690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Can you complete the bar model and write the calculation to show Andy’s new total? 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30" name="Group 29">
            <a:extLst>
              <a:ext uri="{FF2B5EF4-FFF2-40B4-BE49-F238E27FC236}">
                <a16:creationId xmlns:a16="http://schemas.microsoft.com/office/drawing/2014/main" id="{7634112F-4973-4880-9DCC-98222CF7A643}"/>
              </a:ext>
            </a:extLst>
          </p:cNvPr>
          <p:cNvGrpSpPr/>
          <p:nvPr/>
        </p:nvGrpSpPr>
        <p:grpSpPr>
          <a:xfrm>
            <a:off x="291457" y="4890888"/>
            <a:ext cx="5297557" cy="1371600"/>
            <a:chOff x="626165" y="3140765"/>
            <a:chExt cx="5297557" cy="1371600"/>
          </a:xfrm>
        </p:grpSpPr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342EAAA8-0CCD-44A6-8E5C-7DC93668868A}"/>
                </a:ext>
              </a:extLst>
            </p:cNvPr>
            <p:cNvSpPr/>
            <p:nvPr/>
          </p:nvSpPr>
          <p:spPr>
            <a:xfrm>
              <a:off x="626165" y="3140765"/>
              <a:ext cx="5297557" cy="685800"/>
            </a:xfrm>
            <a:prstGeom prst="rect">
              <a:avLst/>
            </a:prstGeom>
            <a:solidFill>
              <a:srgbClr val="00206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F3696851-1452-4F73-9F97-176C7CF8AC0B}"/>
                </a:ext>
              </a:extLst>
            </p:cNvPr>
            <p:cNvSpPr/>
            <p:nvPr/>
          </p:nvSpPr>
          <p:spPr>
            <a:xfrm>
              <a:off x="626165" y="3826565"/>
              <a:ext cx="2910785" cy="685800"/>
            </a:xfrm>
            <a:prstGeom prst="rect">
              <a:avLst/>
            </a:prstGeom>
            <a:solidFill>
              <a:srgbClr val="0070C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D45277B6-19C2-4B15-BDBC-ABA1BBFFE99D}"/>
                </a:ext>
              </a:extLst>
            </p:cNvPr>
            <p:cNvSpPr/>
            <p:nvPr/>
          </p:nvSpPr>
          <p:spPr>
            <a:xfrm>
              <a:off x="3536950" y="3826565"/>
              <a:ext cx="2386772" cy="685800"/>
            </a:xfrm>
            <a:prstGeom prst="rect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0D41B1DB-49B4-4C3B-9E92-D210A4ACE6D0}"/>
                </a:ext>
              </a:extLst>
            </p:cNvPr>
            <p:cNvSpPr txBox="1"/>
            <p:nvPr/>
          </p:nvSpPr>
          <p:spPr>
            <a:xfrm>
              <a:off x="2798693" y="3140765"/>
              <a:ext cx="9525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£__</a:t>
              </a:r>
              <a:endParaRPr lang="en-GB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95C687FC-CEDC-4506-A2C2-E73E4661F39C}"/>
                </a:ext>
              </a:extLst>
            </p:cNvPr>
            <p:cNvSpPr txBox="1"/>
            <p:nvPr/>
          </p:nvSpPr>
          <p:spPr>
            <a:xfrm>
              <a:off x="4288275" y="3875680"/>
              <a:ext cx="9525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£__</a:t>
              </a:r>
              <a:endParaRPr lang="en-GB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268E8DD3-143B-4A1C-91DC-97D3C5085749}"/>
                </a:ext>
              </a:extLst>
            </p:cNvPr>
            <p:cNvSpPr txBox="1"/>
            <p:nvPr/>
          </p:nvSpPr>
          <p:spPr>
            <a:xfrm>
              <a:off x="1605308" y="3899373"/>
              <a:ext cx="9525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£26</a:t>
              </a:r>
              <a:endParaRPr lang="en-GB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37" name="Picture 36">
            <a:extLst>
              <a:ext uri="{FF2B5EF4-FFF2-40B4-BE49-F238E27FC236}">
                <a16:creationId xmlns:a16="http://schemas.microsoft.com/office/drawing/2014/main" id="{E336DB5F-F37B-4504-BA65-7722B5EDE50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07078" y="1228448"/>
            <a:ext cx="1263115" cy="1477328"/>
          </a:xfrm>
          <a:prstGeom prst="rect">
            <a:avLst/>
          </a:prstGeom>
        </p:spPr>
      </p:pic>
      <p:sp>
        <p:nvSpPr>
          <p:cNvPr id="38" name="TextBox 37">
            <a:extLst>
              <a:ext uri="{FF2B5EF4-FFF2-40B4-BE49-F238E27FC236}">
                <a16:creationId xmlns:a16="http://schemas.microsoft.com/office/drawing/2014/main" id="{94DCD871-5713-46A4-B000-9DBF50F8239E}"/>
              </a:ext>
            </a:extLst>
          </p:cNvPr>
          <p:cNvSpPr txBox="1"/>
          <p:nvPr/>
        </p:nvSpPr>
        <p:spPr>
          <a:xfrm>
            <a:off x="271116" y="1500092"/>
            <a:ext cx="181209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b="1" dirty="0">
                <a:latin typeface="Arial" panose="020B0604020202020204" pitchFamily="34" charset="0"/>
                <a:cs typeface="Arial" panose="020B0604020202020204" pitchFamily="34" charset="0"/>
              </a:rPr>
              <a:t>Talking Time:</a:t>
            </a:r>
            <a:endParaRPr lang="en-GB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5628177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05056AD0-0BD8-48A5-875A-6A83C286B2A1}"/>
              </a:ext>
            </a:extLst>
          </p:cNvPr>
          <p:cNvSpPr txBox="1"/>
          <p:nvPr/>
        </p:nvSpPr>
        <p:spPr>
          <a:xfrm>
            <a:off x="271115" y="1795240"/>
            <a:ext cx="4053973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Amina had £45 in her bag.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She took out an extra £35 from the cash machine.</a:t>
            </a: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Can you complete the bar model and write the calculation to show Amina’s new total? 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7922D803-6C90-40AB-96C4-DDCED76B0255}"/>
              </a:ext>
            </a:extLst>
          </p:cNvPr>
          <p:cNvGrpSpPr/>
          <p:nvPr/>
        </p:nvGrpSpPr>
        <p:grpSpPr>
          <a:xfrm>
            <a:off x="271115" y="3826565"/>
            <a:ext cx="5297558" cy="1371600"/>
            <a:chOff x="626165" y="3140765"/>
            <a:chExt cx="5297558" cy="1371600"/>
          </a:xfrm>
        </p:grpSpPr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id="{671141A3-4CCA-42FD-9F48-3E4D837A8173}"/>
                </a:ext>
              </a:extLst>
            </p:cNvPr>
            <p:cNvSpPr/>
            <p:nvPr/>
          </p:nvSpPr>
          <p:spPr>
            <a:xfrm>
              <a:off x="626165" y="3140765"/>
              <a:ext cx="5297557" cy="685800"/>
            </a:xfrm>
            <a:prstGeom prst="rect">
              <a:avLst/>
            </a:prstGeom>
            <a:solidFill>
              <a:srgbClr val="92D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B2F750EA-2C18-434E-9B39-8AF778F44103}"/>
                </a:ext>
              </a:extLst>
            </p:cNvPr>
            <p:cNvSpPr/>
            <p:nvPr/>
          </p:nvSpPr>
          <p:spPr>
            <a:xfrm>
              <a:off x="626165" y="3826565"/>
              <a:ext cx="2910785" cy="685800"/>
            </a:xfrm>
            <a:prstGeom prst="rect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2AAB7A12-E88A-4294-922C-E8668E688EE5}"/>
                </a:ext>
              </a:extLst>
            </p:cNvPr>
            <p:cNvSpPr/>
            <p:nvPr/>
          </p:nvSpPr>
          <p:spPr>
            <a:xfrm>
              <a:off x="3536951" y="3826565"/>
              <a:ext cx="2386772" cy="685800"/>
            </a:xfrm>
            <a:prstGeom prst="rect">
              <a:avLst/>
            </a:prstGeom>
            <a:solidFill>
              <a:srgbClr val="00B0F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6D2F518C-A4A8-405E-9A1A-2D1721F3B1EF}"/>
                </a:ext>
              </a:extLst>
            </p:cNvPr>
            <p:cNvSpPr txBox="1"/>
            <p:nvPr/>
          </p:nvSpPr>
          <p:spPr>
            <a:xfrm>
              <a:off x="2798693" y="3140765"/>
              <a:ext cx="9525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>
                  <a:latin typeface="Arial" panose="020B0604020202020204" pitchFamily="34" charset="0"/>
                  <a:cs typeface="Arial" panose="020B0604020202020204" pitchFamily="34" charset="0"/>
                </a:rPr>
                <a:t>£__</a:t>
              </a:r>
              <a:endParaRPr lang="en-GB" sz="28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8B20A7D3-462C-4EFF-BD90-CD173877098A}"/>
                </a:ext>
              </a:extLst>
            </p:cNvPr>
            <p:cNvSpPr txBox="1"/>
            <p:nvPr/>
          </p:nvSpPr>
          <p:spPr>
            <a:xfrm>
              <a:off x="1605307" y="3895190"/>
              <a:ext cx="9525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>
                  <a:latin typeface="Arial" panose="020B0604020202020204" pitchFamily="34" charset="0"/>
                  <a:cs typeface="Arial" panose="020B0604020202020204" pitchFamily="34" charset="0"/>
                </a:rPr>
                <a:t>£__</a:t>
              </a:r>
              <a:endParaRPr lang="en-GB" sz="28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65EA73B2-1465-4B7A-87DE-2E08C2ABC7DA}"/>
                </a:ext>
              </a:extLst>
            </p:cNvPr>
            <p:cNvSpPr txBox="1"/>
            <p:nvPr/>
          </p:nvSpPr>
          <p:spPr>
            <a:xfrm>
              <a:off x="4317587" y="3895190"/>
              <a:ext cx="9525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>
                  <a:latin typeface="Arial" panose="020B0604020202020204" pitchFamily="34" charset="0"/>
                  <a:cs typeface="Arial" panose="020B0604020202020204" pitchFamily="34" charset="0"/>
                </a:rPr>
                <a:t>£35</a:t>
              </a:r>
              <a:endParaRPr lang="en-GB" sz="28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2" name="TextBox 11">
            <a:extLst>
              <a:ext uri="{FF2B5EF4-FFF2-40B4-BE49-F238E27FC236}">
                <a16:creationId xmlns:a16="http://schemas.microsoft.com/office/drawing/2014/main" id="{5A72EE79-F229-492B-967A-83146E42864B}"/>
              </a:ext>
            </a:extLst>
          </p:cNvPr>
          <p:cNvSpPr txBox="1"/>
          <p:nvPr/>
        </p:nvSpPr>
        <p:spPr>
          <a:xfrm>
            <a:off x="254969" y="5266790"/>
            <a:ext cx="365649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£___ + £___ = £___</a:t>
            </a:r>
            <a:endParaRPr lang="en-GB" sz="2800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3E9B6554-0F4E-4C3F-953A-1C11F5AD1DC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40229" y="1465979"/>
            <a:ext cx="1139391" cy="1516332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5B3DC7CD-712F-4B9D-9B55-1F8EE7751770}"/>
              </a:ext>
            </a:extLst>
          </p:cNvPr>
          <p:cNvSpPr txBox="1"/>
          <p:nvPr/>
        </p:nvSpPr>
        <p:spPr>
          <a:xfrm>
            <a:off x="271116" y="1500092"/>
            <a:ext cx="181209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b="1" dirty="0">
                <a:latin typeface="Arial" panose="020B0604020202020204" pitchFamily="34" charset="0"/>
                <a:cs typeface="Arial" panose="020B0604020202020204" pitchFamily="34" charset="0"/>
              </a:rPr>
              <a:t>Talking Time:</a:t>
            </a:r>
            <a:endParaRPr lang="en-GB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8615427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9A3B325C-FCAB-4DC0-842A-5F23E31E037B}"/>
              </a:ext>
            </a:extLst>
          </p:cNvPr>
          <p:cNvGrpSpPr/>
          <p:nvPr/>
        </p:nvGrpSpPr>
        <p:grpSpPr>
          <a:xfrm>
            <a:off x="376327" y="3903646"/>
            <a:ext cx="5297558" cy="1371600"/>
            <a:chOff x="626165" y="3140765"/>
            <a:chExt cx="5297558" cy="1371600"/>
          </a:xfrm>
        </p:grpSpPr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7922D803-6C90-40AB-96C4-DDCED76B0255}"/>
                </a:ext>
              </a:extLst>
            </p:cNvPr>
            <p:cNvGrpSpPr/>
            <p:nvPr/>
          </p:nvGrpSpPr>
          <p:grpSpPr>
            <a:xfrm>
              <a:off x="626165" y="3140765"/>
              <a:ext cx="5297558" cy="1371600"/>
              <a:chOff x="626165" y="3140765"/>
              <a:chExt cx="5297558" cy="1371600"/>
            </a:xfrm>
          </p:grpSpPr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671141A3-4CCA-42FD-9F48-3E4D837A8173}"/>
                  </a:ext>
                </a:extLst>
              </p:cNvPr>
              <p:cNvSpPr/>
              <p:nvPr/>
            </p:nvSpPr>
            <p:spPr>
              <a:xfrm>
                <a:off x="626165" y="3140765"/>
                <a:ext cx="5297557" cy="685800"/>
              </a:xfrm>
              <a:prstGeom prst="rect">
                <a:avLst/>
              </a:prstGeom>
              <a:solidFill>
                <a:srgbClr val="92D05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B2F750EA-2C18-434E-9B39-8AF778F44103}"/>
                  </a:ext>
                </a:extLst>
              </p:cNvPr>
              <p:cNvSpPr/>
              <p:nvPr/>
            </p:nvSpPr>
            <p:spPr>
              <a:xfrm>
                <a:off x="626165" y="3826565"/>
                <a:ext cx="2910785" cy="685800"/>
              </a:xfrm>
              <a:prstGeom prst="rect">
                <a:avLst/>
              </a:prstGeom>
              <a:solidFill>
                <a:srgbClr val="FFFF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2AAB7A12-E88A-4294-922C-E8668E688EE5}"/>
                  </a:ext>
                </a:extLst>
              </p:cNvPr>
              <p:cNvSpPr/>
              <p:nvPr/>
            </p:nvSpPr>
            <p:spPr>
              <a:xfrm>
                <a:off x="3536951" y="3826565"/>
                <a:ext cx="2386772" cy="685800"/>
              </a:xfrm>
              <a:prstGeom prst="rect">
                <a:avLst/>
              </a:prstGeom>
              <a:solidFill>
                <a:srgbClr val="00B0F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65EA73B2-1465-4B7A-87DE-2E08C2ABC7DA}"/>
                  </a:ext>
                </a:extLst>
              </p:cNvPr>
              <p:cNvSpPr txBox="1"/>
              <p:nvPr/>
            </p:nvSpPr>
            <p:spPr>
              <a:xfrm>
                <a:off x="4317587" y="3895190"/>
                <a:ext cx="95250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800" dirty="0">
                    <a:latin typeface="Arial" panose="020B0604020202020204" pitchFamily="34" charset="0"/>
                    <a:cs typeface="Arial" panose="020B0604020202020204" pitchFamily="34" charset="0"/>
                  </a:rPr>
                  <a:t>£35</a:t>
                </a:r>
                <a:endParaRPr lang="en-GB" sz="28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A17C2CA1-2103-4703-89D7-67716A7D55E9}"/>
                </a:ext>
              </a:extLst>
            </p:cNvPr>
            <p:cNvSpPr/>
            <p:nvPr/>
          </p:nvSpPr>
          <p:spPr>
            <a:xfrm>
              <a:off x="2815235" y="3222055"/>
              <a:ext cx="785793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800" dirty="0">
                  <a:solidFill>
                    <a:srgbClr val="DA2E4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£80</a:t>
              </a:r>
              <a:endParaRPr lang="en-GB" sz="2800" dirty="0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2CCBC883-9FAA-4E1F-9674-4D62195E115D}"/>
                </a:ext>
              </a:extLst>
            </p:cNvPr>
            <p:cNvSpPr/>
            <p:nvPr/>
          </p:nvSpPr>
          <p:spPr>
            <a:xfrm>
              <a:off x="1699658" y="3895190"/>
              <a:ext cx="785793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800" dirty="0">
                  <a:solidFill>
                    <a:srgbClr val="DA2E4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£45</a:t>
              </a:r>
              <a:endParaRPr lang="en-GB" sz="2800" dirty="0"/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F3551159-8C6F-4596-9919-1B0EDA6AB2F2}"/>
              </a:ext>
            </a:extLst>
          </p:cNvPr>
          <p:cNvGrpSpPr/>
          <p:nvPr/>
        </p:nvGrpSpPr>
        <p:grpSpPr>
          <a:xfrm>
            <a:off x="326081" y="5275246"/>
            <a:ext cx="3656491" cy="523220"/>
            <a:chOff x="2065650" y="4773975"/>
            <a:chExt cx="3656491" cy="523220"/>
          </a:xfrm>
        </p:grpSpPr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5A72EE79-F229-492B-967A-83146E42864B}"/>
                </a:ext>
              </a:extLst>
            </p:cNvPr>
            <p:cNvSpPr txBox="1"/>
            <p:nvPr/>
          </p:nvSpPr>
          <p:spPr>
            <a:xfrm>
              <a:off x="2065650" y="4773975"/>
              <a:ext cx="365649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/>
                <a:t>£___ + £___ = £___</a:t>
              </a:r>
              <a:endParaRPr lang="en-GB" sz="2800" dirty="0"/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1D90311D-056E-4096-8A4E-F26B0040A7EE}"/>
                </a:ext>
              </a:extLst>
            </p:cNvPr>
            <p:cNvSpPr/>
            <p:nvPr/>
          </p:nvSpPr>
          <p:spPr>
            <a:xfrm>
              <a:off x="4437627" y="4773975"/>
              <a:ext cx="585417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800" dirty="0">
                  <a:solidFill>
                    <a:srgbClr val="DA2E4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80</a:t>
              </a:r>
              <a:endParaRPr lang="en-GB" sz="2800" dirty="0"/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4CA182A6-D7FC-413B-8EA7-28A6338D0133}"/>
                </a:ext>
              </a:extLst>
            </p:cNvPr>
            <p:cNvSpPr/>
            <p:nvPr/>
          </p:nvSpPr>
          <p:spPr>
            <a:xfrm>
              <a:off x="2294027" y="4773975"/>
              <a:ext cx="585417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800" dirty="0">
                  <a:solidFill>
                    <a:srgbClr val="DA2E4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45</a:t>
              </a:r>
              <a:endParaRPr lang="en-GB" sz="2800" dirty="0"/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6FF214EC-02F0-4EDA-BE95-7080238BC019}"/>
                </a:ext>
              </a:extLst>
            </p:cNvPr>
            <p:cNvSpPr/>
            <p:nvPr/>
          </p:nvSpPr>
          <p:spPr>
            <a:xfrm>
              <a:off x="3365827" y="4773975"/>
              <a:ext cx="585417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800" dirty="0">
                  <a:solidFill>
                    <a:srgbClr val="DA2E4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35</a:t>
              </a:r>
              <a:endParaRPr lang="en-GB" sz="2800" dirty="0"/>
            </a:p>
          </p:txBody>
        </p:sp>
      </p:grpSp>
      <p:sp>
        <p:nvSpPr>
          <p:cNvPr id="22" name="TextBox 21">
            <a:extLst>
              <a:ext uri="{FF2B5EF4-FFF2-40B4-BE49-F238E27FC236}">
                <a16:creationId xmlns:a16="http://schemas.microsoft.com/office/drawing/2014/main" id="{0AE157B7-44FC-4948-B79C-A42595FA71DB}"/>
              </a:ext>
            </a:extLst>
          </p:cNvPr>
          <p:cNvSpPr txBox="1"/>
          <p:nvPr/>
        </p:nvSpPr>
        <p:spPr>
          <a:xfrm>
            <a:off x="271115" y="1795240"/>
            <a:ext cx="4053973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Amina had £45 in her bag.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She took out an extra £35 from the cash machine.</a:t>
            </a: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Can you complete the bar model and write the calculation to show Amina’s new total? 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BE329C34-8C19-4B66-8F0C-F2A0274ABD6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40229" y="1465979"/>
            <a:ext cx="1139391" cy="1516332"/>
          </a:xfrm>
          <a:prstGeom prst="rect">
            <a:avLst/>
          </a:prstGeom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id="{4A3E3DB7-D393-4BE9-898A-ABE5B004427F}"/>
              </a:ext>
            </a:extLst>
          </p:cNvPr>
          <p:cNvSpPr txBox="1"/>
          <p:nvPr/>
        </p:nvSpPr>
        <p:spPr>
          <a:xfrm>
            <a:off x="271116" y="1500092"/>
            <a:ext cx="181209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b="1" dirty="0">
                <a:latin typeface="Arial" panose="020B0604020202020204" pitchFamily="34" charset="0"/>
                <a:cs typeface="Arial" panose="020B0604020202020204" pitchFamily="34" charset="0"/>
              </a:rPr>
              <a:t>Talking Time:</a:t>
            </a:r>
            <a:endParaRPr lang="en-GB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0872960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19803D5A-A37B-4E7B-82DD-2239E0DDF96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3110" y="3232095"/>
            <a:ext cx="3427249" cy="1516332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B8866528-6960-40BB-AC40-AA8DE3656C16}"/>
              </a:ext>
            </a:extLst>
          </p:cNvPr>
          <p:cNvSpPr txBox="1"/>
          <p:nvPr/>
        </p:nvSpPr>
        <p:spPr>
          <a:xfrm>
            <a:off x="361497" y="4533983"/>
            <a:ext cx="6629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Amina had £80 in her bag.  She spent £63 on her weekly shop.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456EB8CA-53DD-4909-9E5C-19999BC9E8D2}"/>
              </a:ext>
            </a:extLst>
          </p:cNvPr>
          <p:cNvSpPr/>
          <p:nvPr/>
        </p:nvSpPr>
        <p:spPr>
          <a:xfrm>
            <a:off x="314805" y="4837155"/>
            <a:ext cx="882919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Can you complete the bar model and write the calculation to show Amina’s new total? 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A78C3AA6-81D6-4034-B56B-2A5B59ED5109}"/>
              </a:ext>
            </a:extLst>
          </p:cNvPr>
          <p:cNvGrpSpPr/>
          <p:nvPr/>
        </p:nvGrpSpPr>
        <p:grpSpPr>
          <a:xfrm>
            <a:off x="439478" y="5197827"/>
            <a:ext cx="4980404" cy="1212690"/>
            <a:chOff x="626165" y="3140765"/>
            <a:chExt cx="5297558" cy="1371600"/>
          </a:xfrm>
        </p:grpSpPr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8128FE92-E3A2-4B4A-B8EF-C7535B0EAC98}"/>
                </a:ext>
              </a:extLst>
            </p:cNvPr>
            <p:cNvSpPr/>
            <p:nvPr/>
          </p:nvSpPr>
          <p:spPr>
            <a:xfrm>
              <a:off x="626165" y="3140765"/>
              <a:ext cx="5297557" cy="685800"/>
            </a:xfrm>
            <a:prstGeom prst="rect">
              <a:avLst/>
            </a:prstGeom>
            <a:solidFill>
              <a:srgbClr val="92D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B2B3AA58-63E7-4AD2-83AC-9B530527E624}"/>
                </a:ext>
              </a:extLst>
            </p:cNvPr>
            <p:cNvSpPr/>
            <p:nvPr/>
          </p:nvSpPr>
          <p:spPr>
            <a:xfrm>
              <a:off x="626165" y="3826565"/>
              <a:ext cx="2910785" cy="685800"/>
            </a:xfrm>
            <a:prstGeom prst="rect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A896C5D2-B24B-4A09-852C-311F3BCD01DE}"/>
                </a:ext>
              </a:extLst>
            </p:cNvPr>
            <p:cNvSpPr/>
            <p:nvPr/>
          </p:nvSpPr>
          <p:spPr>
            <a:xfrm>
              <a:off x="3536951" y="3826565"/>
              <a:ext cx="2386772" cy="685800"/>
            </a:xfrm>
            <a:prstGeom prst="rect">
              <a:avLst/>
            </a:prstGeom>
            <a:solidFill>
              <a:srgbClr val="00B0F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31692ACE-CE2C-4D5C-BC45-B07A51AC7611}"/>
                </a:ext>
              </a:extLst>
            </p:cNvPr>
            <p:cNvSpPr txBox="1"/>
            <p:nvPr/>
          </p:nvSpPr>
          <p:spPr>
            <a:xfrm>
              <a:off x="2798693" y="3140765"/>
              <a:ext cx="9525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>
                  <a:latin typeface="Arial" panose="020B0604020202020204" pitchFamily="34" charset="0"/>
                  <a:cs typeface="Arial" panose="020B0604020202020204" pitchFamily="34" charset="0"/>
                </a:rPr>
                <a:t>£__</a:t>
              </a:r>
              <a:endParaRPr lang="en-GB" sz="28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ABBF3247-3CA5-4795-A66B-8BD05285A7F3}"/>
                </a:ext>
              </a:extLst>
            </p:cNvPr>
            <p:cNvSpPr txBox="1"/>
            <p:nvPr/>
          </p:nvSpPr>
          <p:spPr>
            <a:xfrm>
              <a:off x="1605307" y="3895190"/>
              <a:ext cx="9525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>
                  <a:latin typeface="Arial" panose="020B0604020202020204" pitchFamily="34" charset="0"/>
                  <a:cs typeface="Arial" panose="020B0604020202020204" pitchFamily="34" charset="0"/>
                </a:rPr>
                <a:t>£63</a:t>
              </a:r>
              <a:endParaRPr lang="en-GB" sz="28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244D1F3C-47B1-4D5E-87D5-631A2240A56D}"/>
                </a:ext>
              </a:extLst>
            </p:cNvPr>
            <p:cNvSpPr txBox="1"/>
            <p:nvPr/>
          </p:nvSpPr>
          <p:spPr>
            <a:xfrm>
              <a:off x="4317587" y="3895190"/>
              <a:ext cx="9525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>
                  <a:latin typeface="Arial" panose="020B0604020202020204" pitchFamily="34" charset="0"/>
                  <a:cs typeface="Arial" panose="020B0604020202020204" pitchFamily="34" charset="0"/>
                </a:rPr>
                <a:t>£__</a:t>
              </a:r>
              <a:endParaRPr lang="en-GB" sz="28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24" name="TextBox 23">
            <a:extLst>
              <a:ext uri="{FF2B5EF4-FFF2-40B4-BE49-F238E27FC236}">
                <a16:creationId xmlns:a16="http://schemas.microsoft.com/office/drawing/2014/main" id="{DE352C25-3354-41C2-A320-A4B054938D60}"/>
              </a:ext>
            </a:extLst>
          </p:cNvPr>
          <p:cNvSpPr txBox="1"/>
          <p:nvPr/>
        </p:nvSpPr>
        <p:spPr>
          <a:xfrm>
            <a:off x="5896289" y="5287229"/>
            <a:ext cx="312070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£___ - £___ = £___</a:t>
            </a:r>
            <a:endParaRPr lang="en-GB" sz="2800" dirty="0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05056AD0-0BD8-48A5-875A-6A83C286B2A1}"/>
              </a:ext>
            </a:extLst>
          </p:cNvPr>
          <p:cNvSpPr txBox="1"/>
          <p:nvPr/>
        </p:nvSpPr>
        <p:spPr>
          <a:xfrm>
            <a:off x="271116" y="1838120"/>
            <a:ext cx="454903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Amina had £45 in her bag.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She took out an extra £35 from the cash machine.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Can you complete the bar model and write the calculation to show Amina’s new total? 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CC9C2F3F-C562-4CA2-A621-77B1A524BCDF}"/>
              </a:ext>
            </a:extLst>
          </p:cNvPr>
          <p:cNvSpPr txBox="1"/>
          <p:nvPr/>
        </p:nvSpPr>
        <p:spPr>
          <a:xfrm>
            <a:off x="271116" y="1500092"/>
            <a:ext cx="181209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b="1" dirty="0">
                <a:latin typeface="Arial" panose="020B0604020202020204" pitchFamily="34" charset="0"/>
                <a:cs typeface="Arial" panose="020B0604020202020204" pitchFamily="34" charset="0"/>
              </a:rPr>
              <a:t>Talking Time:</a:t>
            </a:r>
            <a:endParaRPr lang="en-GB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7" name="Picture 26">
            <a:extLst>
              <a:ext uri="{FF2B5EF4-FFF2-40B4-BE49-F238E27FC236}">
                <a16:creationId xmlns:a16="http://schemas.microsoft.com/office/drawing/2014/main" id="{78B411D5-5191-41F1-8D0F-5DFCB2E9B9C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40229" y="1465979"/>
            <a:ext cx="1139391" cy="15163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001616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41298</TotalTime>
  <Words>1913</Words>
  <Application>Microsoft Macintosh PowerPoint</Application>
  <PresentationFormat>On-screen Show (4:3)</PresentationFormat>
  <Paragraphs>305</Paragraphs>
  <Slides>26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3" baseType="lpstr">
      <vt:lpstr>Arial</vt:lpstr>
      <vt:lpstr>Calibri</vt:lpstr>
      <vt:lpstr>Calibri Light</vt:lpstr>
      <vt:lpstr>Source Sans Pro</vt:lpstr>
      <vt:lpstr>Tahoma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Sparky Teaching</dc:creator>
  <cp:lastModifiedBy>Microsoft Office User</cp:lastModifiedBy>
  <cp:revision>1718</cp:revision>
  <dcterms:created xsi:type="dcterms:W3CDTF">2018-09-08T23:27:11Z</dcterms:created>
  <dcterms:modified xsi:type="dcterms:W3CDTF">2020-05-06T15:00:25Z</dcterms:modified>
</cp:coreProperties>
</file>