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69" r:id="rId5"/>
    <p:sldId id="536" r:id="rId6"/>
    <p:sldId id="1279" r:id="rId7"/>
    <p:sldId id="1456" r:id="rId8"/>
    <p:sldId id="1455" r:id="rId9"/>
    <p:sldId id="1457" r:id="rId10"/>
    <p:sldId id="1458" r:id="rId11"/>
    <p:sldId id="1459" r:id="rId12"/>
    <p:sldId id="1439" r:id="rId13"/>
    <p:sldId id="1460" r:id="rId14"/>
    <p:sldId id="1453" r:id="rId15"/>
    <p:sldId id="1461" r:id="rId16"/>
    <p:sldId id="1462" r:id="rId17"/>
    <p:sldId id="1463" r:id="rId18"/>
    <p:sldId id="1464" r:id="rId19"/>
    <p:sldId id="1465" r:id="rId20"/>
    <p:sldId id="1270" r:id="rId21"/>
    <p:sldId id="1466" r:id="rId22"/>
    <p:sldId id="1454" r:id="rId23"/>
    <p:sldId id="1467" r:id="rId24"/>
    <p:sldId id="1468" r:id="rId25"/>
    <p:sldId id="1469" r:id="rId26"/>
    <p:sldId id="1470" r:id="rId27"/>
    <p:sldId id="1471" r:id="rId28"/>
    <p:sldId id="1472" r:id="rId29"/>
    <p:sldId id="1227" r:id="rId30"/>
    <p:sldId id="1281" r:id="rId31"/>
    <p:sldId id="1473" r:id="rId32"/>
    <p:sldId id="4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Adams" initials="SA" lastIdx="1" clrIdx="0">
    <p:extLst>
      <p:ext uri="{19B8F6BF-5375-455C-9EA6-DF929625EA0E}">
        <p15:presenceInfo xmlns:p15="http://schemas.microsoft.com/office/powerpoint/2012/main" userId="c7848c65ae9810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D8A"/>
    <a:srgbClr val="0CC1D9"/>
    <a:srgbClr val="DA2E41"/>
    <a:srgbClr val="388CDA"/>
    <a:srgbClr val="000000"/>
    <a:srgbClr val="FADF47"/>
    <a:srgbClr val="EE7C3E"/>
    <a:srgbClr val="C73A43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3750" autoAdjust="0"/>
  </p:normalViewPr>
  <p:slideViewPr>
    <p:cSldViewPr snapToGrid="0">
      <p:cViewPr varScale="1">
        <p:scale>
          <a:sx n="114" d="100"/>
          <a:sy n="114" d="100"/>
        </p:scale>
        <p:origin x="16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A6121-F08B-43D5-A73C-8469CA160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C7584-60F8-43CC-8EBE-D4335CB7C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E045B-FD82-4860-9E1B-5A36C48E4CF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BD999-DFEB-41FE-9B96-DE497F5966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5CF7-A3F4-4E16-A800-5BA3BDFE09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4A71-9147-4AD9-B7E5-937BFCAB7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49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february_2019&amp;utm_content=26_02_19_wr_ppt_year3_fractions_sp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tell the time to the hour and the half hour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31/03/2020</a:t>
            </a:fld>
            <a:endParaRPr lang="en-GB" sz="12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07FC3F-7365-4933-9E8E-EEAA8523F64D}"/>
              </a:ext>
            </a:extLst>
          </p:cNvPr>
          <p:cNvSpPr/>
          <p:nvPr userDrawn="1"/>
        </p:nvSpPr>
        <p:spPr>
          <a:xfrm>
            <a:off x="7253866" y="114125"/>
            <a:ext cx="1664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2 Time Lesson 1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226024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31/03/2020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24" y="6409707"/>
            <a:ext cx="2646941" cy="2222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AEEA50-6C51-4F14-8E55-CAAB306377C7}"/>
              </a:ext>
            </a:extLst>
          </p:cNvPr>
          <p:cNvSpPr/>
          <p:nvPr userDrawn="1"/>
        </p:nvSpPr>
        <p:spPr>
          <a:xfrm>
            <a:off x="7253866" y="115904"/>
            <a:ext cx="1664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2 Time Lesson 1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Sum1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1686557B-6EA3-4E20-886F-DDBF0F4BFBB7}"/>
              </a:ext>
            </a:extLst>
          </p:cNvPr>
          <p:cNvSpPr txBox="1"/>
          <p:nvPr/>
        </p:nvSpPr>
        <p:spPr>
          <a:xfrm>
            <a:off x="227894" y="1266119"/>
            <a:ext cx="139700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38993-E0CF-472D-A5E5-7F72D16CC5E1}"/>
              </a:ext>
            </a:extLst>
          </p:cNvPr>
          <p:cNvSpPr txBox="1"/>
          <p:nvPr/>
        </p:nvSpPr>
        <p:spPr>
          <a:xfrm>
            <a:off x="1534828" y="1266119"/>
            <a:ext cx="7113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Riley’s school, Key Stage 1 children have a break at half past 10.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with Riley?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1E6E0-4128-4C24-8201-402AB8CBC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03867" y="4163940"/>
            <a:ext cx="1165367" cy="92333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0B15F87-FFB8-4CFE-AAC7-A653BBBD0A17}"/>
              </a:ext>
            </a:extLst>
          </p:cNvPr>
          <p:cNvSpPr/>
          <p:nvPr/>
        </p:nvSpPr>
        <p:spPr>
          <a:xfrm>
            <a:off x="2529840" y="2416420"/>
            <a:ext cx="4765040" cy="2053980"/>
          </a:xfrm>
          <a:prstGeom prst="cloudCallout">
            <a:avLst>
              <a:gd name="adj1" fmla="val -44684"/>
              <a:gd name="adj2" fmla="val 57849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time is half past 10, the minute hand will be pointing straight at the 6, and the hour hand will be pointing straight at the 10.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0B149-9385-436A-AEF8-21840B0D4F31}"/>
              </a:ext>
            </a:extLst>
          </p:cNvPr>
          <p:cNvSpPr/>
          <p:nvPr/>
        </p:nvSpPr>
        <p:spPr>
          <a:xfrm>
            <a:off x="325961" y="5222549"/>
            <a:ext cx="80927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Riley is not correct.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half past 10, the hour hand should be halfway between the 10 and the 11.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 minute hand is in the correct place.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96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77799" y="1906292"/>
            <a:ext cx="701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gaps in the stem sentence?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1B79C9-2A89-470B-BC6F-27B82C575131}"/>
              </a:ext>
            </a:extLst>
          </p:cNvPr>
          <p:cNvGrpSpPr/>
          <p:nvPr/>
        </p:nvGrpSpPr>
        <p:grpSpPr>
          <a:xfrm>
            <a:off x="910112" y="3002716"/>
            <a:ext cx="2621281" cy="2487472"/>
            <a:chOff x="4207309" y="3476742"/>
            <a:chExt cx="2621281" cy="24874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8A5C22-1B13-4887-B729-484A78E51CFE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4207309" y="3476742"/>
              <a:chExt cx="2621281" cy="24874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465B898-8620-4C06-9E3A-645DE1A8E69F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37461F42-B284-44D2-8F51-EB10FBD8A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D5C71D5-E2B2-4F43-B79D-5FF12BFFC89C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EB86514-B152-4151-A570-91021507849C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79025E-649C-47D2-9C0E-1C1A7166E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1446" y="4683286"/>
              <a:ext cx="1" cy="7331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0C5364-3B3A-49E6-8A72-E1EAE4497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3359" y="4707669"/>
              <a:ext cx="404591" cy="3933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C1A08C-B887-44D0-A39A-3E33A234BBE8}"/>
              </a:ext>
            </a:extLst>
          </p:cNvPr>
          <p:cNvSpPr txBox="1"/>
          <p:nvPr/>
        </p:nvSpPr>
        <p:spPr>
          <a:xfrm>
            <a:off x="3685539" y="3839928"/>
            <a:ext cx="51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is _____ past ____.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8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77799" y="1906292"/>
            <a:ext cx="701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gaps in the stem sentence?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1B79C9-2A89-470B-BC6F-27B82C575131}"/>
              </a:ext>
            </a:extLst>
          </p:cNvPr>
          <p:cNvGrpSpPr/>
          <p:nvPr/>
        </p:nvGrpSpPr>
        <p:grpSpPr>
          <a:xfrm>
            <a:off x="910112" y="3002716"/>
            <a:ext cx="2621281" cy="2487472"/>
            <a:chOff x="4207309" y="3476742"/>
            <a:chExt cx="2621281" cy="24874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8A5C22-1B13-4887-B729-484A78E51CFE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4207309" y="3476742"/>
              <a:chExt cx="2621281" cy="24874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465B898-8620-4C06-9E3A-645DE1A8E69F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37461F42-B284-44D2-8F51-EB10FBD8A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D5C71D5-E2B2-4F43-B79D-5FF12BFFC89C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EB86514-B152-4151-A570-91021507849C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79025E-649C-47D2-9C0E-1C1A7166E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1446" y="4683286"/>
              <a:ext cx="1" cy="7331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0C5364-3B3A-49E6-8A72-E1EAE4497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3359" y="4707669"/>
              <a:ext cx="404591" cy="3933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C1A08C-B887-44D0-A39A-3E33A234BBE8}"/>
              </a:ext>
            </a:extLst>
          </p:cNvPr>
          <p:cNvSpPr txBox="1"/>
          <p:nvPr/>
        </p:nvSpPr>
        <p:spPr>
          <a:xfrm>
            <a:off x="3632135" y="3951777"/>
            <a:ext cx="51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6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1B79C9-2A89-470B-BC6F-27B82C575131}"/>
              </a:ext>
            </a:extLst>
          </p:cNvPr>
          <p:cNvGrpSpPr/>
          <p:nvPr/>
        </p:nvGrpSpPr>
        <p:grpSpPr>
          <a:xfrm>
            <a:off x="910112" y="3002716"/>
            <a:ext cx="2621281" cy="2487472"/>
            <a:chOff x="4207309" y="3476742"/>
            <a:chExt cx="2621281" cy="24874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8A5C22-1B13-4887-B729-484A78E51CFE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4207309" y="3476742"/>
              <a:chExt cx="2621281" cy="24874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465B898-8620-4C06-9E3A-645DE1A8E69F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37461F42-B284-44D2-8F51-EB10FBD8A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D5C71D5-E2B2-4F43-B79D-5FF12BFFC89C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EB86514-B152-4151-A570-91021507849C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79025E-649C-47D2-9C0E-1C1A7166E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1446" y="4683286"/>
              <a:ext cx="1" cy="7331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0C5364-3B3A-49E6-8A72-E1EAE44970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8015" y="4175936"/>
              <a:ext cx="144618" cy="54454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C1A08C-B887-44D0-A39A-3E33A234BBE8}"/>
              </a:ext>
            </a:extLst>
          </p:cNvPr>
          <p:cNvSpPr txBox="1"/>
          <p:nvPr/>
        </p:nvSpPr>
        <p:spPr>
          <a:xfrm>
            <a:off x="3544824" y="3839928"/>
            <a:ext cx="51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is _____ past ____.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A535D8-BF79-4A39-BF79-A34744473E23}"/>
              </a:ext>
            </a:extLst>
          </p:cNvPr>
          <p:cNvSpPr txBox="1"/>
          <p:nvPr/>
        </p:nvSpPr>
        <p:spPr>
          <a:xfrm>
            <a:off x="177799" y="1906292"/>
            <a:ext cx="7015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gaps in the stem sentence?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this not half past 1?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77799" y="1906292"/>
            <a:ext cx="7015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gaps in the stem sentence?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this not half past 1?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1B79C9-2A89-470B-BC6F-27B82C575131}"/>
              </a:ext>
            </a:extLst>
          </p:cNvPr>
          <p:cNvGrpSpPr/>
          <p:nvPr/>
        </p:nvGrpSpPr>
        <p:grpSpPr>
          <a:xfrm>
            <a:off x="910112" y="3002716"/>
            <a:ext cx="2621281" cy="2487472"/>
            <a:chOff x="4207309" y="3476742"/>
            <a:chExt cx="2621281" cy="24874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8A5C22-1B13-4887-B729-484A78E51CFE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4207309" y="3476742"/>
              <a:chExt cx="2621281" cy="24874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465B898-8620-4C06-9E3A-645DE1A8E69F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37461F42-B284-44D2-8F51-EB10FBD8A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D5C71D5-E2B2-4F43-B79D-5FF12BFFC89C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EB86514-B152-4151-A570-91021507849C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79025E-649C-47D2-9C0E-1C1A7166E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1446" y="4683286"/>
              <a:ext cx="1" cy="7331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0C5364-3B3A-49E6-8A72-E1EAE44970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8015" y="4175936"/>
              <a:ext cx="144618" cy="54454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03AB703-07F9-416C-B5A5-18CD4B12FB80}"/>
              </a:ext>
            </a:extLst>
          </p:cNvPr>
          <p:cNvSpPr txBox="1"/>
          <p:nvPr/>
        </p:nvSpPr>
        <p:spPr>
          <a:xfrm>
            <a:off x="3544824" y="3839928"/>
            <a:ext cx="51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FA8201-2E17-4BA6-BDC6-12050042F8D6}"/>
              </a:ext>
            </a:extLst>
          </p:cNvPr>
          <p:cNvSpPr/>
          <p:nvPr/>
        </p:nvSpPr>
        <p:spPr>
          <a:xfrm>
            <a:off x="0" y="5426805"/>
            <a:ext cx="82894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half past 1 because the hour hand is halfway between the 12 and the 1.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after 12 o’clock, but before 1 o’clock.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o’clock time is 1 o’clock, so it cannot be half past 1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40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77799" y="1906292"/>
            <a:ext cx="701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 How do you know?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gaps in the stem sentence?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1B79C9-2A89-470B-BC6F-27B82C575131}"/>
              </a:ext>
            </a:extLst>
          </p:cNvPr>
          <p:cNvGrpSpPr/>
          <p:nvPr/>
        </p:nvGrpSpPr>
        <p:grpSpPr>
          <a:xfrm>
            <a:off x="910112" y="3002716"/>
            <a:ext cx="2621281" cy="2487472"/>
            <a:chOff x="4207309" y="3476742"/>
            <a:chExt cx="2621281" cy="24874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8A5C22-1B13-4887-B729-484A78E51CFE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4207309" y="3476742"/>
              <a:chExt cx="2621281" cy="24874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465B898-8620-4C06-9E3A-645DE1A8E69F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37461F42-B284-44D2-8F51-EB10FBD8A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D5C71D5-E2B2-4F43-B79D-5FF12BFFC89C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EB86514-B152-4151-A570-91021507849C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79025E-649C-47D2-9C0E-1C1A7166E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1446" y="4683286"/>
              <a:ext cx="1" cy="7331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0C5364-3B3A-49E6-8A72-E1EAE4497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7466" y="4720478"/>
              <a:ext cx="126658" cy="5247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C1A08C-B887-44D0-A39A-3E33A234BBE8}"/>
              </a:ext>
            </a:extLst>
          </p:cNvPr>
          <p:cNvSpPr txBox="1"/>
          <p:nvPr/>
        </p:nvSpPr>
        <p:spPr>
          <a:xfrm>
            <a:off x="3531393" y="3736819"/>
            <a:ext cx="51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is _____ past ____.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6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77799" y="1906292"/>
            <a:ext cx="701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 How do you know?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gaps in the stem sentence?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1B79C9-2A89-470B-BC6F-27B82C575131}"/>
              </a:ext>
            </a:extLst>
          </p:cNvPr>
          <p:cNvGrpSpPr/>
          <p:nvPr/>
        </p:nvGrpSpPr>
        <p:grpSpPr>
          <a:xfrm>
            <a:off x="910112" y="3002716"/>
            <a:ext cx="2621281" cy="2487472"/>
            <a:chOff x="4207309" y="3476742"/>
            <a:chExt cx="2621281" cy="24874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8A5C22-1B13-4887-B729-484A78E51CFE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4207309" y="3476742"/>
              <a:chExt cx="2621281" cy="248747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465B898-8620-4C06-9E3A-645DE1A8E69F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37461F42-B284-44D2-8F51-EB10FBD8A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D5C71D5-E2B2-4F43-B79D-5FF12BFFC89C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EB86514-B152-4151-A570-91021507849C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79025E-649C-47D2-9C0E-1C1A7166E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1446" y="4683286"/>
              <a:ext cx="1" cy="7331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0C5364-3B3A-49E6-8A72-E1EAE4497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7466" y="4720478"/>
              <a:ext cx="126658" cy="5247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87B280A-C979-4899-98FE-E4CD79E53C8B}"/>
              </a:ext>
            </a:extLst>
          </p:cNvPr>
          <p:cNvSpPr txBox="1"/>
          <p:nvPr/>
        </p:nvSpPr>
        <p:spPr>
          <a:xfrm>
            <a:off x="3574631" y="3244334"/>
            <a:ext cx="51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6DB55A-1784-4D72-9E14-47419EF4F3E1}"/>
              </a:ext>
            </a:extLst>
          </p:cNvPr>
          <p:cNvSpPr/>
          <p:nvPr/>
        </p:nvSpPr>
        <p:spPr>
          <a:xfrm>
            <a:off x="3574631" y="3771978"/>
            <a:ext cx="55066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minute hand is pointing directly at the 6 to show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it is half past.</a:t>
            </a:r>
            <a:endParaRPr lang="en-GB" dirty="0"/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half past 6 because the hour hand is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exactly halfway between the 6 and the 7.</a:t>
            </a:r>
          </a:p>
        </p:txBody>
      </p:sp>
    </p:spTree>
    <p:extLst>
      <p:ext uri="{BB962C8B-B14F-4D97-AF65-F5344CB8AC3E}">
        <p14:creationId xmlns:p14="http://schemas.microsoft.com/office/powerpoint/2010/main" val="130294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0">
            <a:extLst>
              <a:ext uri="{FF2B5EF4-FFF2-40B4-BE49-F238E27FC236}">
                <a16:creationId xmlns:a16="http://schemas.microsoft.com/office/drawing/2014/main" id="{9810939B-DABB-481C-968C-5B4E0D972B80}"/>
              </a:ext>
            </a:extLst>
          </p:cNvPr>
          <p:cNvSpPr txBox="1"/>
          <p:nvPr/>
        </p:nvSpPr>
        <p:spPr>
          <a:xfrm>
            <a:off x="194569" y="1262971"/>
            <a:ext cx="1407758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EFCB6-B897-43FB-BE84-A8AF1FBE4DF6}"/>
              </a:ext>
            </a:extLst>
          </p:cNvPr>
          <p:cNvSpPr txBox="1"/>
          <p:nvPr/>
        </p:nvSpPr>
        <p:spPr>
          <a:xfrm>
            <a:off x="1485565" y="1277784"/>
            <a:ext cx="617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Oops!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minute hand has fallen off the classroom 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the teacher knows that it is half past 10.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does she know that?  Can you explain?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1EC143-F9CD-4399-8F5E-FED7AC4D23CB}"/>
              </a:ext>
            </a:extLst>
          </p:cNvPr>
          <p:cNvGrpSpPr/>
          <p:nvPr/>
        </p:nvGrpSpPr>
        <p:grpSpPr>
          <a:xfrm>
            <a:off x="2711203" y="2882643"/>
            <a:ext cx="2621281" cy="2487472"/>
            <a:chOff x="4207309" y="3476742"/>
            <a:chExt cx="2621281" cy="24874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635CF2-9EF4-421F-872C-A62041BCBFF6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4207309" y="3476742"/>
              <a:chExt cx="2621281" cy="24874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081F480-A53F-45D8-93D9-13C8FC836DDF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F4828E8-305A-4A5B-B879-48D5600F5E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1B0119E-34E7-424F-BFCA-351B3A842D7B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FE2D434-8894-4E2A-ACFF-697DB53AA145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67D2FA1-75E6-4A5B-8697-121E91C7DC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9697" y="4320157"/>
              <a:ext cx="409655" cy="3810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DE1B13-24C4-43F4-B649-A825B0845DB5}"/>
              </a:ext>
            </a:extLst>
          </p:cNvPr>
          <p:cNvSpPr txBox="1"/>
          <p:nvPr/>
        </p:nvSpPr>
        <p:spPr>
          <a:xfrm rot="19429209">
            <a:off x="917637" y="2921166"/>
            <a:ext cx="1369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B3FE80-2298-48E3-B010-F5D7C77E5276}"/>
              </a:ext>
            </a:extLst>
          </p:cNvPr>
          <p:cNvSpPr txBox="1"/>
          <p:nvPr/>
        </p:nvSpPr>
        <p:spPr>
          <a:xfrm rot="2418953">
            <a:off x="5778189" y="2919128"/>
            <a:ext cx="1369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2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0">
            <a:extLst>
              <a:ext uri="{FF2B5EF4-FFF2-40B4-BE49-F238E27FC236}">
                <a16:creationId xmlns:a16="http://schemas.microsoft.com/office/drawing/2014/main" id="{9810939B-DABB-481C-968C-5B4E0D972B80}"/>
              </a:ext>
            </a:extLst>
          </p:cNvPr>
          <p:cNvSpPr txBox="1"/>
          <p:nvPr/>
        </p:nvSpPr>
        <p:spPr>
          <a:xfrm>
            <a:off x="194569" y="1262971"/>
            <a:ext cx="1407758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EFCB6-B897-43FB-BE84-A8AF1FBE4DF6}"/>
              </a:ext>
            </a:extLst>
          </p:cNvPr>
          <p:cNvSpPr txBox="1"/>
          <p:nvPr/>
        </p:nvSpPr>
        <p:spPr>
          <a:xfrm>
            <a:off x="1485565" y="1277784"/>
            <a:ext cx="617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Oops!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minute hand has fallen off the classroom 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the teacher knows that it is half past 10.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does she know that? Can you explain?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1EC143-F9CD-4399-8F5E-FED7AC4D23CB}"/>
              </a:ext>
            </a:extLst>
          </p:cNvPr>
          <p:cNvGrpSpPr/>
          <p:nvPr/>
        </p:nvGrpSpPr>
        <p:grpSpPr>
          <a:xfrm>
            <a:off x="2711203" y="2882643"/>
            <a:ext cx="2621281" cy="2487472"/>
            <a:chOff x="4207309" y="3476742"/>
            <a:chExt cx="2621281" cy="24874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635CF2-9EF4-421F-872C-A62041BCBFF6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4207309" y="3476742"/>
              <a:chExt cx="2621281" cy="24874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081F480-A53F-45D8-93D9-13C8FC836DDF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F4828E8-305A-4A5B-B879-48D5600F5E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1B0119E-34E7-424F-BFCA-351B3A842D7B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FE2D434-8894-4E2A-ACFF-697DB53AA145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67D2FA1-75E6-4A5B-8697-121E91C7DC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9697" y="4320157"/>
              <a:ext cx="409655" cy="3810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DE1B13-24C4-43F4-B649-A825B0845DB5}"/>
              </a:ext>
            </a:extLst>
          </p:cNvPr>
          <p:cNvSpPr txBox="1"/>
          <p:nvPr/>
        </p:nvSpPr>
        <p:spPr>
          <a:xfrm rot="19429209">
            <a:off x="917637" y="2921166"/>
            <a:ext cx="1369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B3FE80-2298-48E3-B010-F5D7C77E5276}"/>
              </a:ext>
            </a:extLst>
          </p:cNvPr>
          <p:cNvSpPr txBox="1"/>
          <p:nvPr/>
        </p:nvSpPr>
        <p:spPr>
          <a:xfrm rot="2418953">
            <a:off x="5778189" y="2919128"/>
            <a:ext cx="1369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C0FCE6-4957-46B3-AD14-050274C4503A}"/>
              </a:ext>
            </a:extLst>
          </p:cNvPr>
          <p:cNvSpPr/>
          <p:nvPr/>
        </p:nvSpPr>
        <p:spPr>
          <a:xfrm>
            <a:off x="302661" y="5444194"/>
            <a:ext cx="7355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teacher knows that the time is half past 10 because the hour hand is exactly halfway between the 10 and the 11.</a:t>
            </a:r>
          </a:p>
        </p:txBody>
      </p:sp>
    </p:spTree>
    <p:extLst>
      <p:ext uri="{BB962C8B-B14F-4D97-AF65-F5344CB8AC3E}">
        <p14:creationId xmlns:p14="http://schemas.microsoft.com/office/powerpoint/2010/main" val="2190641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219751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828534" y="1247794"/>
            <a:ext cx="703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table below by writing in the missing times?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85A0DC4-CE67-4ECA-9E11-301B9170E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86663"/>
              </p:ext>
            </p:extLst>
          </p:nvPr>
        </p:nvGraphicFramePr>
        <p:xfrm>
          <a:off x="1392936" y="1624798"/>
          <a:ext cx="6096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47788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681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 face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0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9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4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6099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593FB19-6FC5-453A-ABEF-C6CF61AF7CA7}"/>
              </a:ext>
            </a:extLst>
          </p:cNvPr>
          <p:cNvGrpSpPr/>
          <p:nvPr/>
        </p:nvGrpSpPr>
        <p:grpSpPr>
          <a:xfrm>
            <a:off x="2223058" y="2101096"/>
            <a:ext cx="1247871" cy="1191855"/>
            <a:chOff x="4207309" y="3476742"/>
            <a:chExt cx="2621281" cy="24874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D9719A-00A3-46EA-8B19-C38B05EAAA17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80873F3-91D4-416C-86F6-4BEFBE14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E2727F-06FF-42DB-ABF6-11AB5AF3ADE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5B90A6-E2BE-42DC-9953-07C2FA0AC7F1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EB3178-8C91-45DA-9655-CE651CFA6313}"/>
              </a:ext>
            </a:extLst>
          </p:cNvPr>
          <p:cNvCxnSpPr>
            <a:cxnSpLocks/>
          </p:cNvCxnSpPr>
          <p:nvPr/>
        </p:nvCxnSpPr>
        <p:spPr>
          <a:xfrm flipV="1">
            <a:off x="2846994" y="2331519"/>
            <a:ext cx="0" cy="3582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0B7460-615A-47C0-857C-D16741DB0FDE}"/>
              </a:ext>
            </a:extLst>
          </p:cNvPr>
          <p:cNvCxnSpPr>
            <a:cxnSpLocks/>
          </p:cNvCxnSpPr>
          <p:nvPr/>
        </p:nvCxnSpPr>
        <p:spPr>
          <a:xfrm flipV="1">
            <a:off x="2849363" y="2545446"/>
            <a:ext cx="241646" cy="1515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B3C033-8982-4D53-87A2-8CED5B68053B}"/>
              </a:ext>
            </a:extLst>
          </p:cNvPr>
          <p:cNvGrpSpPr/>
          <p:nvPr/>
        </p:nvGrpSpPr>
        <p:grpSpPr>
          <a:xfrm>
            <a:off x="2200662" y="3523375"/>
            <a:ext cx="1247871" cy="1191855"/>
            <a:chOff x="4207309" y="3476742"/>
            <a:chExt cx="2621281" cy="24874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DB43025-0C01-4E9A-A1EC-1E44330EBB6C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A030228-A6E4-4BE2-88F2-FBC26CF51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11419C6-0ACB-4747-BD60-7CFF1833CA0A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E5101C-E951-46C9-8C90-AC480EA7ED3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E4D64A-BCA8-4B24-AD73-4EC912BC6B9F}"/>
              </a:ext>
            </a:extLst>
          </p:cNvPr>
          <p:cNvGrpSpPr/>
          <p:nvPr/>
        </p:nvGrpSpPr>
        <p:grpSpPr>
          <a:xfrm>
            <a:off x="2200661" y="4943088"/>
            <a:ext cx="1247871" cy="1191855"/>
            <a:chOff x="4207309" y="3476742"/>
            <a:chExt cx="2621281" cy="248747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21F4E2F-8238-403A-8C7E-D84C659367E0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68E4F40-90B5-4A44-A514-E4F5ACA51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4C1F57-3315-4A2A-8820-12E75B3354ED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D47D9DE-9973-4EFB-8F1B-E222F1F6B44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A1904CE-BDB5-403B-836B-9C4892B1C909}"/>
              </a:ext>
            </a:extLst>
          </p:cNvPr>
          <p:cNvCxnSpPr>
            <a:cxnSpLocks/>
          </p:cNvCxnSpPr>
          <p:nvPr/>
        </p:nvCxnSpPr>
        <p:spPr>
          <a:xfrm>
            <a:off x="2824596" y="4113165"/>
            <a:ext cx="0" cy="3255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5D9B9A-1395-46B9-9EAA-7443115C783A}"/>
              </a:ext>
            </a:extLst>
          </p:cNvPr>
          <p:cNvCxnSpPr>
            <a:cxnSpLocks/>
          </p:cNvCxnSpPr>
          <p:nvPr/>
        </p:nvCxnSpPr>
        <p:spPr>
          <a:xfrm>
            <a:off x="2832049" y="4113166"/>
            <a:ext cx="204187" cy="2021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4275DE-68B5-426F-B8A6-84EE00A7B552}"/>
              </a:ext>
            </a:extLst>
          </p:cNvPr>
          <p:cNvCxnSpPr>
            <a:cxnSpLocks/>
          </p:cNvCxnSpPr>
          <p:nvPr/>
        </p:nvCxnSpPr>
        <p:spPr>
          <a:xfrm>
            <a:off x="2824596" y="5532878"/>
            <a:ext cx="7453" cy="3302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23E505-421E-497E-8AB4-D6EC65E334EE}"/>
              </a:ext>
            </a:extLst>
          </p:cNvPr>
          <p:cNvCxnSpPr>
            <a:cxnSpLocks/>
          </p:cNvCxnSpPr>
          <p:nvPr/>
        </p:nvCxnSpPr>
        <p:spPr>
          <a:xfrm flipH="1" flipV="1">
            <a:off x="2747117" y="5244338"/>
            <a:ext cx="84932" cy="2968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549FF70-2EFE-4A88-9AEF-FCEB02C86AB6}"/>
              </a:ext>
            </a:extLst>
          </p:cNvPr>
          <p:cNvSpPr txBox="1"/>
          <p:nvPr/>
        </p:nvSpPr>
        <p:spPr>
          <a:xfrm>
            <a:off x="4572000" y="2732676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 o’clock</a:t>
            </a:r>
            <a:endParaRPr lang="en-GB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31288B-FA27-4E29-BF3A-D65DF74D2CE1}"/>
              </a:ext>
            </a:extLst>
          </p:cNvPr>
          <p:cNvSpPr txBox="1"/>
          <p:nvPr/>
        </p:nvSpPr>
        <p:spPr>
          <a:xfrm>
            <a:off x="4604427" y="4154955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______________</a:t>
            </a:r>
            <a:endParaRPr lang="en-GB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6E8B6D-C1A6-4503-80E2-B30409FF584F}"/>
              </a:ext>
            </a:extLst>
          </p:cNvPr>
          <p:cNvSpPr txBox="1"/>
          <p:nvPr/>
        </p:nvSpPr>
        <p:spPr>
          <a:xfrm>
            <a:off x="4604428" y="5491089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______________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84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85A0DC4-CE67-4ECA-9E11-301B9170E08C}"/>
              </a:ext>
            </a:extLst>
          </p:cNvPr>
          <p:cNvGraphicFramePr>
            <a:graphicFrameLocks noGrp="1"/>
          </p:cNvGraphicFramePr>
          <p:nvPr/>
        </p:nvGraphicFramePr>
        <p:xfrm>
          <a:off x="1392936" y="1624798"/>
          <a:ext cx="6096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47788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681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 face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0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9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4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6099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593FB19-6FC5-453A-ABEF-C6CF61AF7CA7}"/>
              </a:ext>
            </a:extLst>
          </p:cNvPr>
          <p:cNvGrpSpPr/>
          <p:nvPr/>
        </p:nvGrpSpPr>
        <p:grpSpPr>
          <a:xfrm>
            <a:off x="2223058" y="2101096"/>
            <a:ext cx="1247871" cy="1191855"/>
            <a:chOff x="4207309" y="3476742"/>
            <a:chExt cx="2621281" cy="24874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D9719A-00A3-46EA-8B19-C38B05EAAA17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80873F3-91D4-416C-86F6-4BEFBE14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E2727F-06FF-42DB-ABF6-11AB5AF3ADE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5B90A6-E2BE-42DC-9953-07C2FA0AC7F1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EB3178-8C91-45DA-9655-CE651CFA6313}"/>
              </a:ext>
            </a:extLst>
          </p:cNvPr>
          <p:cNvCxnSpPr>
            <a:cxnSpLocks/>
          </p:cNvCxnSpPr>
          <p:nvPr/>
        </p:nvCxnSpPr>
        <p:spPr>
          <a:xfrm flipV="1">
            <a:off x="2846994" y="2331519"/>
            <a:ext cx="0" cy="3582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0B7460-615A-47C0-857C-D16741DB0FDE}"/>
              </a:ext>
            </a:extLst>
          </p:cNvPr>
          <p:cNvCxnSpPr>
            <a:cxnSpLocks/>
          </p:cNvCxnSpPr>
          <p:nvPr/>
        </p:nvCxnSpPr>
        <p:spPr>
          <a:xfrm flipV="1">
            <a:off x="2849363" y="2545446"/>
            <a:ext cx="241646" cy="1515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B3C033-8982-4D53-87A2-8CED5B68053B}"/>
              </a:ext>
            </a:extLst>
          </p:cNvPr>
          <p:cNvGrpSpPr/>
          <p:nvPr/>
        </p:nvGrpSpPr>
        <p:grpSpPr>
          <a:xfrm>
            <a:off x="2200662" y="3523375"/>
            <a:ext cx="1247871" cy="1191855"/>
            <a:chOff x="4207309" y="3476742"/>
            <a:chExt cx="2621281" cy="24874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DB43025-0C01-4E9A-A1EC-1E44330EBB6C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A030228-A6E4-4BE2-88F2-FBC26CF51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11419C6-0ACB-4747-BD60-7CFF1833CA0A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E5101C-E951-46C9-8C90-AC480EA7ED3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E4D64A-BCA8-4B24-AD73-4EC912BC6B9F}"/>
              </a:ext>
            </a:extLst>
          </p:cNvPr>
          <p:cNvGrpSpPr/>
          <p:nvPr/>
        </p:nvGrpSpPr>
        <p:grpSpPr>
          <a:xfrm>
            <a:off x="2200661" y="4943088"/>
            <a:ext cx="1247871" cy="1191855"/>
            <a:chOff x="4207309" y="3476742"/>
            <a:chExt cx="2621281" cy="248747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21F4E2F-8238-403A-8C7E-D84C659367E0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68E4F40-90B5-4A44-A514-E4F5ACA51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4C1F57-3315-4A2A-8820-12E75B3354ED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D47D9DE-9973-4EFB-8F1B-E222F1F6B44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A1904CE-BDB5-403B-836B-9C4892B1C909}"/>
              </a:ext>
            </a:extLst>
          </p:cNvPr>
          <p:cNvCxnSpPr>
            <a:cxnSpLocks/>
          </p:cNvCxnSpPr>
          <p:nvPr/>
        </p:nvCxnSpPr>
        <p:spPr>
          <a:xfrm>
            <a:off x="2824596" y="4113165"/>
            <a:ext cx="0" cy="3255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5D9B9A-1395-46B9-9EAA-7443115C783A}"/>
              </a:ext>
            </a:extLst>
          </p:cNvPr>
          <p:cNvCxnSpPr>
            <a:cxnSpLocks/>
          </p:cNvCxnSpPr>
          <p:nvPr/>
        </p:nvCxnSpPr>
        <p:spPr>
          <a:xfrm>
            <a:off x="2832049" y="4113166"/>
            <a:ext cx="204187" cy="2021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4275DE-68B5-426F-B8A6-84EE00A7B552}"/>
              </a:ext>
            </a:extLst>
          </p:cNvPr>
          <p:cNvCxnSpPr>
            <a:cxnSpLocks/>
          </p:cNvCxnSpPr>
          <p:nvPr/>
        </p:nvCxnSpPr>
        <p:spPr>
          <a:xfrm>
            <a:off x="2824596" y="5532878"/>
            <a:ext cx="7453" cy="3302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23E505-421E-497E-8AB4-D6EC65E334EE}"/>
              </a:ext>
            </a:extLst>
          </p:cNvPr>
          <p:cNvCxnSpPr>
            <a:cxnSpLocks/>
          </p:cNvCxnSpPr>
          <p:nvPr/>
        </p:nvCxnSpPr>
        <p:spPr>
          <a:xfrm flipH="1" flipV="1">
            <a:off x="2747117" y="5244338"/>
            <a:ext cx="84932" cy="2968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549FF70-2EFE-4A88-9AEF-FCEB02C86AB6}"/>
              </a:ext>
            </a:extLst>
          </p:cNvPr>
          <p:cNvSpPr txBox="1"/>
          <p:nvPr/>
        </p:nvSpPr>
        <p:spPr>
          <a:xfrm>
            <a:off x="4572000" y="2732676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 o’clock</a:t>
            </a:r>
            <a:endParaRPr lang="en-GB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31288B-FA27-4E29-BF3A-D65DF74D2CE1}"/>
              </a:ext>
            </a:extLst>
          </p:cNvPr>
          <p:cNvSpPr txBox="1"/>
          <p:nvPr/>
        </p:nvSpPr>
        <p:spPr>
          <a:xfrm>
            <a:off x="4604427" y="4154955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4</a:t>
            </a:r>
            <a:endParaRPr lang="en-GB" sz="2800" b="1" u="sng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C59180-EB1B-4827-BEAE-58EDB3693798}"/>
              </a:ext>
            </a:extLst>
          </p:cNvPr>
          <p:cNvSpPr txBox="1"/>
          <p:nvPr/>
        </p:nvSpPr>
        <p:spPr>
          <a:xfrm>
            <a:off x="4571999" y="5561565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11</a:t>
            </a:r>
            <a:endParaRPr lang="en-GB" sz="2800" b="1" u="sng" dirty="0"/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5C6D46C6-8762-41BE-83EA-E80C4D79481E}"/>
              </a:ext>
            </a:extLst>
          </p:cNvPr>
          <p:cNvSpPr txBox="1"/>
          <p:nvPr/>
        </p:nvSpPr>
        <p:spPr>
          <a:xfrm>
            <a:off x="177799" y="1219751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F95047-648E-45D2-A7FE-2ABAF6810172}"/>
              </a:ext>
            </a:extLst>
          </p:cNvPr>
          <p:cNvSpPr txBox="1"/>
          <p:nvPr/>
        </p:nvSpPr>
        <p:spPr>
          <a:xfrm>
            <a:off x="1828534" y="1247794"/>
            <a:ext cx="703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table below by writing in the missing times?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51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6169" y="1219751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839622" y="1256511"/>
            <a:ext cx="736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the table below by drawing the missing hands on the clocks.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85A0DC4-CE67-4ECA-9E11-301B9170E08C}"/>
              </a:ext>
            </a:extLst>
          </p:cNvPr>
          <p:cNvGraphicFramePr>
            <a:graphicFrameLocks noGrp="1"/>
          </p:cNvGraphicFramePr>
          <p:nvPr/>
        </p:nvGraphicFramePr>
        <p:xfrm>
          <a:off x="1392936" y="1624798"/>
          <a:ext cx="6096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47788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681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 face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0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9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4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6099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593FB19-6FC5-453A-ABEF-C6CF61AF7CA7}"/>
              </a:ext>
            </a:extLst>
          </p:cNvPr>
          <p:cNvGrpSpPr/>
          <p:nvPr/>
        </p:nvGrpSpPr>
        <p:grpSpPr>
          <a:xfrm>
            <a:off x="2223058" y="2101096"/>
            <a:ext cx="1247871" cy="1191855"/>
            <a:chOff x="4207309" y="3476742"/>
            <a:chExt cx="2621281" cy="24874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D9719A-00A3-46EA-8B19-C38B05EAAA17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80873F3-91D4-416C-86F6-4BEFBE14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E2727F-06FF-42DB-ABF6-11AB5AF3ADE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5B90A6-E2BE-42DC-9953-07C2FA0AC7F1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B3C033-8982-4D53-87A2-8CED5B68053B}"/>
              </a:ext>
            </a:extLst>
          </p:cNvPr>
          <p:cNvGrpSpPr/>
          <p:nvPr/>
        </p:nvGrpSpPr>
        <p:grpSpPr>
          <a:xfrm>
            <a:off x="2200662" y="3523375"/>
            <a:ext cx="1247871" cy="1191855"/>
            <a:chOff x="4207309" y="3476742"/>
            <a:chExt cx="2621281" cy="24874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DB43025-0C01-4E9A-A1EC-1E44330EBB6C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A030228-A6E4-4BE2-88F2-FBC26CF51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11419C6-0ACB-4747-BD60-7CFF1833CA0A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E5101C-E951-46C9-8C90-AC480EA7ED3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E4D64A-BCA8-4B24-AD73-4EC912BC6B9F}"/>
              </a:ext>
            </a:extLst>
          </p:cNvPr>
          <p:cNvGrpSpPr/>
          <p:nvPr/>
        </p:nvGrpSpPr>
        <p:grpSpPr>
          <a:xfrm>
            <a:off x="2200661" y="4943088"/>
            <a:ext cx="1247871" cy="1191855"/>
            <a:chOff x="4207309" y="3476742"/>
            <a:chExt cx="2621281" cy="248747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21F4E2F-8238-403A-8C7E-D84C659367E0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68E4F40-90B5-4A44-A514-E4F5ACA51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4C1F57-3315-4A2A-8820-12E75B3354ED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D47D9DE-9973-4EFB-8F1B-E222F1F6B44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549FF70-2EFE-4A88-9AEF-FCEB02C86AB6}"/>
              </a:ext>
            </a:extLst>
          </p:cNvPr>
          <p:cNvSpPr txBox="1"/>
          <p:nvPr/>
        </p:nvSpPr>
        <p:spPr>
          <a:xfrm>
            <a:off x="4572000" y="2732676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11 o’clock</a:t>
            </a:r>
            <a:endParaRPr lang="en-GB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31288B-FA27-4E29-BF3A-D65DF74D2CE1}"/>
              </a:ext>
            </a:extLst>
          </p:cNvPr>
          <p:cNvSpPr txBox="1"/>
          <p:nvPr/>
        </p:nvSpPr>
        <p:spPr>
          <a:xfrm>
            <a:off x="4604427" y="4154955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half past 10 </a:t>
            </a:r>
            <a:endParaRPr lang="en-GB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6E8B6D-C1A6-4503-80E2-B30409FF584F}"/>
              </a:ext>
            </a:extLst>
          </p:cNvPr>
          <p:cNvSpPr txBox="1"/>
          <p:nvPr/>
        </p:nvSpPr>
        <p:spPr>
          <a:xfrm>
            <a:off x="4604428" y="5491089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half past 9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67015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85A0DC4-CE67-4ECA-9E11-301B9170E08C}"/>
              </a:ext>
            </a:extLst>
          </p:cNvPr>
          <p:cNvGraphicFramePr>
            <a:graphicFrameLocks noGrp="1"/>
          </p:cNvGraphicFramePr>
          <p:nvPr/>
        </p:nvGraphicFramePr>
        <p:xfrm>
          <a:off x="1392936" y="1624798"/>
          <a:ext cx="6096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47788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681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 face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0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9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4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6099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593FB19-6FC5-453A-ABEF-C6CF61AF7CA7}"/>
              </a:ext>
            </a:extLst>
          </p:cNvPr>
          <p:cNvGrpSpPr/>
          <p:nvPr/>
        </p:nvGrpSpPr>
        <p:grpSpPr>
          <a:xfrm>
            <a:off x="2223058" y="2101096"/>
            <a:ext cx="1247871" cy="1191855"/>
            <a:chOff x="4207309" y="3476742"/>
            <a:chExt cx="2621281" cy="24874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D9719A-00A3-46EA-8B19-C38B05EAAA17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80873F3-91D4-416C-86F6-4BEFBE14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E2727F-06FF-42DB-ABF6-11AB5AF3ADE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5B90A6-E2BE-42DC-9953-07C2FA0AC7F1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B3C033-8982-4D53-87A2-8CED5B68053B}"/>
              </a:ext>
            </a:extLst>
          </p:cNvPr>
          <p:cNvGrpSpPr/>
          <p:nvPr/>
        </p:nvGrpSpPr>
        <p:grpSpPr>
          <a:xfrm>
            <a:off x="2200662" y="3523375"/>
            <a:ext cx="1247871" cy="1191855"/>
            <a:chOff x="4207309" y="3476742"/>
            <a:chExt cx="2621281" cy="24874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DB43025-0C01-4E9A-A1EC-1E44330EBB6C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A030228-A6E4-4BE2-88F2-FBC26CF51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11419C6-0ACB-4747-BD60-7CFF1833CA0A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E5101C-E951-46C9-8C90-AC480EA7ED3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E4D64A-BCA8-4B24-AD73-4EC912BC6B9F}"/>
              </a:ext>
            </a:extLst>
          </p:cNvPr>
          <p:cNvGrpSpPr/>
          <p:nvPr/>
        </p:nvGrpSpPr>
        <p:grpSpPr>
          <a:xfrm>
            <a:off x="2200661" y="4943088"/>
            <a:ext cx="1247871" cy="1191855"/>
            <a:chOff x="4207309" y="3476742"/>
            <a:chExt cx="2621281" cy="248747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21F4E2F-8238-403A-8C7E-D84C659367E0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68E4F40-90B5-4A44-A514-E4F5ACA51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4C1F57-3315-4A2A-8820-12E75B3354ED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D47D9DE-9973-4EFB-8F1B-E222F1F6B44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549FF70-2EFE-4A88-9AEF-FCEB02C86AB6}"/>
              </a:ext>
            </a:extLst>
          </p:cNvPr>
          <p:cNvSpPr txBox="1"/>
          <p:nvPr/>
        </p:nvSpPr>
        <p:spPr>
          <a:xfrm>
            <a:off x="4572000" y="2732676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11 o’clock</a:t>
            </a:r>
            <a:endParaRPr lang="en-GB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31288B-FA27-4E29-BF3A-D65DF74D2CE1}"/>
              </a:ext>
            </a:extLst>
          </p:cNvPr>
          <p:cNvSpPr txBox="1"/>
          <p:nvPr/>
        </p:nvSpPr>
        <p:spPr>
          <a:xfrm>
            <a:off x="4604427" y="4154955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half past 10 </a:t>
            </a:r>
            <a:endParaRPr lang="en-GB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6E8B6D-C1A6-4503-80E2-B30409FF584F}"/>
              </a:ext>
            </a:extLst>
          </p:cNvPr>
          <p:cNvSpPr txBox="1"/>
          <p:nvPr/>
        </p:nvSpPr>
        <p:spPr>
          <a:xfrm>
            <a:off x="4604428" y="5491089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half past 9</a:t>
            </a:r>
            <a:endParaRPr lang="en-GB" sz="28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6437D4-3BCA-47FF-9AD1-9E791A00F275}"/>
              </a:ext>
            </a:extLst>
          </p:cNvPr>
          <p:cNvCxnSpPr>
            <a:cxnSpLocks/>
          </p:cNvCxnSpPr>
          <p:nvPr/>
        </p:nvCxnSpPr>
        <p:spPr>
          <a:xfrm flipV="1">
            <a:off x="2851933" y="2332630"/>
            <a:ext cx="0" cy="3582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71D012-433D-4AD3-B57F-F0C730B0F0B0}"/>
              </a:ext>
            </a:extLst>
          </p:cNvPr>
          <p:cNvCxnSpPr>
            <a:cxnSpLocks/>
          </p:cNvCxnSpPr>
          <p:nvPr/>
        </p:nvCxnSpPr>
        <p:spPr>
          <a:xfrm flipH="1" flipV="1">
            <a:off x="2712174" y="2453430"/>
            <a:ext cx="141532" cy="2389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6C8368-43C0-4F01-92FA-CF5AB05426AD}"/>
              </a:ext>
            </a:extLst>
          </p:cNvPr>
          <p:cNvCxnSpPr>
            <a:cxnSpLocks/>
          </p:cNvCxnSpPr>
          <p:nvPr/>
        </p:nvCxnSpPr>
        <p:spPr>
          <a:xfrm>
            <a:off x="2824472" y="4113165"/>
            <a:ext cx="0" cy="31850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A662571-B3E9-4A7E-A1D9-FB0557C2ED99}"/>
              </a:ext>
            </a:extLst>
          </p:cNvPr>
          <p:cNvCxnSpPr>
            <a:cxnSpLocks/>
          </p:cNvCxnSpPr>
          <p:nvPr/>
        </p:nvCxnSpPr>
        <p:spPr>
          <a:xfrm flipH="1" flipV="1">
            <a:off x="2640072" y="3929170"/>
            <a:ext cx="184401" cy="1888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D892E68-2336-4635-AF20-F2542EEE2BE2}"/>
              </a:ext>
            </a:extLst>
          </p:cNvPr>
          <p:cNvCxnSpPr>
            <a:cxnSpLocks/>
          </p:cNvCxnSpPr>
          <p:nvPr/>
        </p:nvCxnSpPr>
        <p:spPr>
          <a:xfrm>
            <a:off x="2824472" y="5532878"/>
            <a:ext cx="0" cy="31850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CE477D-9714-4AFB-BDDF-8DE92E5C8E2E}"/>
              </a:ext>
            </a:extLst>
          </p:cNvPr>
          <p:cNvCxnSpPr>
            <a:cxnSpLocks/>
          </p:cNvCxnSpPr>
          <p:nvPr/>
        </p:nvCxnSpPr>
        <p:spPr>
          <a:xfrm flipH="1" flipV="1">
            <a:off x="2574878" y="5459104"/>
            <a:ext cx="249597" cy="782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>
            <a:extLst>
              <a:ext uri="{FF2B5EF4-FFF2-40B4-BE49-F238E27FC236}">
                <a16:creationId xmlns:a16="http://schemas.microsoft.com/office/drawing/2014/main" id="{49A3006C-7EA8-4303-897A-417DBD1AD066}"/>
              </a:ext>
            </a:extLst>
          </p:cNvPr>
          <p:cNvSpPr txBox="1"/>
          <p:nvPr/>
        </p:nvSpPr>
        <p:spPr>
          <a:xfrm>
            <a:off x="176169" y="1219751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52B991-4FCF-421A-9C11-A62B620968E0}"/>
              </a:ext>
            </a:extLst>
          </p:cNvPr>
          <p:cNvSpPr txBox="1"/>
          <p:nvPr/>
        </p:nvSpPr>
        <p:spPr>
          <a:xfrm>
            <a:off x="1839622" y="1256511"/>
            <a:ext cx="736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the table below by drawing the missing hands on the clocks.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79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6169" y="1219751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831233" y="1256511"/>
            <a:ext cx="736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the table below by drawing the hands or writing the times.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85A0DC4-CE67-4ECA-9E11-301B9170E08C}"/>
              </a:ext>
            </a:extLst>
          </p:cNvPr>
          <p:cNvGraphicFramePr>
            <a:graphicFrameLocks noGrp="1"/>
          </p:cNvGraphicFramePr>
          <p:nvPr/>
        </p:nvGraphicFramePr>
        <p:xfrm>
          <a:off x="1392936" y="1624798"/>
          <a:ext cx="6096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47788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681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 face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0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9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4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6099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593FB19-6FC5-453A-ABEF-C6CF61AF7CA7}"/>
              </a:ext>
            </a:extLst>
          </p:cNvPr>
          <p:cNvGrpSpPr/>
          <p:nvPr/>
        </p:nvGrpSpPr>
        <p:grpSpPr>
          <a:xfrm>
            <a:off x="2223058" y="2101096"/>
            <a:ext cx="1247871" cy="1191855"/>
            <a:chOff x="4207309" y="3476742"/>
            <a:chExt cx="2621281" cy="24874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D9719A-00A3-46EA-8B19-C38B05EAAA17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80873F3-91D4-416C-86F6-4BEFBE14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E2727F-06FF-42DB-ABF6-11AB5AF3ADE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5B90A6-E2BE-42DC-9953-07C2FA0AC7F1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E4D64A-BCA8-4B24-AD73-4EC912BC6B9F}"/>
              </a:ext>
            </a:extLst>
          </p:cNvPr>
          <p:cNvGrpSpPr/>
          <p:nvPr/>
        </p:nvGrpSpPr>
        <p:grpSpPr>
          <a:xfrm>
            <a:off x="2200661" y="4943088"/>
            <a:ext cx="1247871" cy="1191855"/>
            <a:chOff x="4207309" y="3476742"/>
            <a:chExt cx="2621281" cy="248747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21F4E2F-8238-403A-8C7E-D84C659367E0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68E4F40-90B5-4A44-A514-E4F5ACA51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4C1F57-3315-4A2A-8820-12E75B3354ED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D47D9DE-9973-4EFB-8F1B-E222F1F6B44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549FF70-2EFE-4A88-9AEF-FCEB02C86AB6}"/>
              </a:ext>
            </a:extLst>
          </p:cNvPr>
          <p:cNvSpPr txBox="1"/>
          <p:nvPr/>
        </p:nvSpPr>
        <p:spPr>
          <a:xfrm>
            <a:off x="4572000" y="2732676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12 o’clock</a:t>
            </a:r>
            <a:endParaRPr lang="en-GB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6E8B6D-C1A6-4503-80E2-B30409FF584F}"/>
              </a:ext>
            </a:extLst>
          </p:cNvPr>
          <p:cNvSpPr txBox="1"/>
          <p:nvPr/>
        </p:nvSpPr>
        <p:spPr>
          <a:xfrm>
            <a:off x="4604428" y="5491089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half past 1</a:t>
            </a:r>
            <a:endParaRPr lang="en-GB" sz="28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7E98A3-3D8A-4E89-9F3A-D0EEFBA864DB}"/>
              </a:ext>
            </a:extLst>
          </p:cNvPr>
          <p:cNvGrpSpPr/>
          <p:nvPr/>
        </p:nvGrpSpPr>
        <p:grpSpPr>
          <a:xfrm>
            <a:off x="2200662" y="3523375"/>
            <a:ext cx="1247871" cy="1191855"/>
            <a:chOff x="4207309" y="3476742"/>
            <a:chExt cx="2621281" cy="248747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661A572-006E-4743-8FCB-36B601F50856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ED8666-8E00-4693-9D4A-4F99224530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1118B6-4F13-46F6-887C-7A79422E7286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84FBF47-D534-411B-95DC-1BE72528E8A8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9C7CE9-9060-45EC-A33B-9E809EFA8764}"/>
              </a:ext>
            </a:extLst>
          </p:cNvPr>
          <p:cNvCxnSpPr>
            <a:cxnSpLocks/>
          </p:cNvCxnSpPr>
          <p:nvPr/>
        </p:nvCxnSpPr>
        <p:spPr>
          <a:xfrm>
            <a:off x="2824596" y="4113165"/>
            <a:ext cx="0" cy="3255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DF6DCD-07EA-47B4-A369-FB81537505D8}"/>
              </a:ext>
            </a:extLst>
          </p:cNvPr>
          <p:cNvCxnSpPr>
            <a:cxnSpLocks/>
          </p:cNvCxnSpPr>
          <p:nvPr/>
        </p:nvCxnSpPr>
        <p:spPr>
          <a:xfrm>
            <a:off x="2824596" y="4108207"/>
            <a:ext cx="83312" cy="2419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DE8CD1D-69D3-4AA5-AEEE-409A7ED71038}"/>
              </a:ext>
            </a:extLst>
          </p:cNvPr>
          <p:cNvSpPr txBox="1"/>
          <p:nvPr/>
        </p:nvSpPr>
        <p:spPr>
          <a:xfrm>
            <a:off x="4604427" y="4154955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______________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5466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85A0DC4-CE67-4ECA-9E11-301B9170E08C}"/>
              </a:ext>
            </a:extLst>
          </p:cNvPr>
          <p:cNvGraphicFramePr>
            <a:graphicFrameLocks noGrp="1"/>
          </p:cNvGraphicFramePr>
          <p:nvPr/>
        </p:nvGraphicFramePr>
        <p:xfrm>
          <a:off x="1392936" y="1624798"/>
          <a:ext cx="6096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47788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681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 face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time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0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9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4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6099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593FB19-6FC5-453A-ABEF-C6CF61AF7CA7}"/>
              </a:ext>
            </a:extLst>
          </p:cNvPr>
          <p:cNvGrpSpPr/>
          <p:nvPr/>
        </p:nvGrpSpPr>
        <p:grpSpPr>
          <a:xfrm>
            <a:off x="2223058" y="2101096"/>
            <a:ext cx="1247871" cy="1191855"/>
            <a:chOff x="4207309" y="3476742"/>
            <a:chExt cx="2621281" cy="24874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D9719A-00A3-46EA-8B19-C38B05EAAA17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80873F3-91D4-416C-86F6-4BEFBE14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E2727F-06FF-42DB-ABF6-11AB5AF3ADE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5B90A6-E2BE-42DC-9953-07C2FA0AC7F1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E4D64A-BCA8-4B24-AD73-4EC912BC6B9F}"/>
              </a:ext>
            </a:extLst>
          </p:cNvPr>
          <p:cNvGrpSpPr/>
          <p:nvPr/>
        </p:nvGrpSpPr>
        <p:grpSpPr>
          <a:xfrm>
            <a:off x="2200661" y="4943088"/>
            <a:ext cx="1247871" cy="1191855"/>
            <a:chOff x="4207309" y="3476742"/>
            <a:chExt cx="2621281" cy="248747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21F4E2F-8238-403A-8C7E-D84C659367E0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68E4F40-90B5-4A44-A514-E4F5ACA51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4C1F57-3315-4A2A-8820-12E75B3354ED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D47D9DE-9973-4EFB-8F1B-E222F1F6B44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549FF70-2EFE-4A88-9AEF-FCEB02C86AB6}"/>
              </a:ext>
            </a:extLst>
          </p:cNvPr>
          <p:cNvSpPr txBox="1"/>
          <p:nvPr/>
        </p:nvSpPr>
        <p:spPr>
          <a:xfrm>
            <a:off x="4572000" y="2732676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12 o’clock</a:t>
            </a:r>
            <a:endParaRPr lang="en-GB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6E8B6D-C1A6-4503-80E2-B30409FF584F}"/>
              </a:ext>
            </a:extLst>
          </p:cNvPr>
          <p:cNvSpPr txBox="1"/>
          <p:nvPr/>
        </p:nvSpPr>
        <p:spPr>
          <a:xfrm>
            <a:off x="4604428" y="5491089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half past 1</a:t>
            </a:r>
            <a:endParaRPr lang="en-GB" sz="28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7E98A3-3D8A-4E89-9F3A-D0EEFBA864DB}"/>
              </a:ext>
            </a:extLst>
          </p:cNvPr>
          <p:cNvGrpSpPr/>
          <p:nvPr/>
        </p:nvGrpSpPr>
        <p:grpSpPr>
          <a:xfrm>
            <a:off x="2200662" y="3523375"/>
            <a:ext cx="1247871" cy="1191855"/>
            <a:chOff x="4207309" y="3476742"/>
            <a:chExt cx="2621281" cy="248747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661A572-006E-4743-8FCB-36B601F50856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CED8666-8E00-4693-9D4A-4F99224530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1118B6-4F13-46F6-887C-7A79422E7286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84FBF47-D534-411B-95DC-1BE72528E8A8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9C7CE9-9060-45EC-A33B-9E809EFA8764}"/>
              </a:ext>
            </a:extLst>
          </p:cNvPr>
          <p:cNvCxnSpPr>
            <a:cxnSpLocks/>
          </p:cNvCxnSpPr>
          <p:nvPr/>
        </p:nvCxnSpPr>
        <p:spPr>
          <a:xfrm>
            <a:off x="2824596" y="4113165"/>
            <a:ext cx="0" cy="3255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DF6DCD-07EA-47B4-A369-FB81537505D8}"/>
              </a:ext>
            </a:extLst>
          </p:cNvPr>
          <p:cNvCxnSpPr>
            <a:cxnSpLocks/>
          </p:cNvCxnSpPr>
          <p:nvPr/>
        </p:nvCxnSpPr>
        <p:spPr>
          <a:xfrm>
            <a:off x="2824596" y="4108207"/>
            <a:ext cx="83312" cy="2419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A968DEA-D8FB-446C-A706-82FA16E37521}"/>
              </a:ext>
            </a:extLst>
          </p:cNvPr>
          <p:cNvSpPr txBox="1"/>
          <p:nvPr/>
        </p:nvSpPr>
        <p:spPr>
          <a:xfrm>
            <a:off x="4604427" y="4154955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5</a:t>
            </a:r>
            <a:endParaRPr lang="en-GB" sz="2800" b="1" u="sng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97746A4-C39C-489D-B02C-C7F5F4F47834}"/>
              </a:ext>
            </a:extLst>
          </p:cNvPr>
          <p:cNvCxnSpPr>
            <a:cxnSpLocks/>
          </p:cNvCxnSpPr>
          <p:nvPr/>
        </p:nvCxnSpPr>
        <p:spPr>
          <a:xfrm flipV="1">
            <a:off x="2846993" y="2339249"/>
            <a:ext cx="0" cy="3582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4D1395B-7990-4B60-BC17-C354F68CB669}"/>
              </a:ext>
            </a:extLst>
          </p:cNvPr>
          <p:cNvCxnSpPr>
            <a:cxnSpLocks/>
          </p:cNvCxnSpPr>
          <p:nvPr/>
        </p:nvCxnSpPr>
        <p:spPr>
          <a:xfrm flipH="1" flipV="1">
            <a:off x="2846993" y="2440344"/>
            <a:ext cx="1773" cy="2571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5BDFF9F-700C-4D4D-B177-489CF18D46E5}"/>
              </a:ext>
            </a:extLst>
          </p:cNvPr>
          <p:cNvCxnSpPr>
            <a:cxnSpLocks/>
          </p:cNvCxnSpPr>
          <p:nvPr/>
        </p:nvCxnSpPr>
        <p:spPr>
          <a:xfrm>
            <a:off x="2826922" y="5532878"/>
            <a:ext cx="0" cy="3323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8057D1-F0E6-4A00-B155-F78467B74E7A}"/>
              </a:ext>
            </a:extLst>
          </p:cNvPr>
          <p:cNvCxnSpPr>
            <a:cxnSpLocks/>
          </p:cNvCxnSpPr>
          <p:nvPr/>
        </p:nvCxnSpPr>
        <p:spPr>
          <a:xfrm flipV="1">
            <a:off x="2824596" y="5330743"/>
            <a:ext cx="224992" cy="2021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8">
            <a:extLst>
              <a:ext uri="{FF2B5EF4-FFF2-40B4-BE49-F238E27FC236}">
                <a16:creationId xmlns:a16="http://schemas.microsoft.com/office/drawing/2014/main" id="{46C57B73-88E7-4D05-AFD3-E05B8FEFD931}"/>
              </a:ext>
            </a:extLst>
          </p:cNvPr>
          <p:cNvSpPr txBox="1"/>
          <p:nvPr/>
        </p:nvSpPr>
        <p:spPr>
          <a:xfrm>
            <a:off x="176169" y="1219751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6494A4-429A-4259-839F-EA5984B5828F}"/>
              </a:ext>
            </a:extLst>
          </p:cNvPr>
          <p:cNvSpPr txBox="1"/>
          <p:nvPr/>
        </p:nvSpPr>
        <p:spPr>
          <a:xfrm>
            <a:off x="1831233" y="1256511"/>
            <a:ext cx="736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the table below by drawing the hands or writing the times.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07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>
            <a:extLst>
              <a:ext uri="{FF2B5EF4-FFF2-40B4-BE49-F238E27FC236}">
                <a16:creationId xmlns:a16="http://schemas.microsoft.com/office/drawing/2014/main" id="{55CAD376-BAFE-4F95-9C3E-6B266A89ABA5}"/>
              </a:ext>
            </a:extLst>
          </p:cNvPr>
          <p:cNvSpPr txBox="1"/>
          <p:nvPr/>
        </p:nvSpPr>
        <p:spPr>
          <a:xfrm>
            <a:off x="194569" y="1262971"/>
            <a:ext cx="2231618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86A5B-D4E2-456A-80BB-8E80998E3426}"/>
              </a:ext>
            </a:extLst>
          </p:cNvPr>
          <p:cNvSpPr/>
          <p:nvPr/>
        </p:nvSpPr>
        <p:spPr>
          <a:xfrm>
            <a:off x="1456431" y="1279096"/>
            <a:ext cx="7141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children are telling the time from the 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do you agree with? Why? Can you explain the mistakes?</a:t>
            </a:r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63309B-099A-4EB0-9771-E627BA0BFA80}"/>
              </a:ext>
            </a:extLst>
          </p:cNvPr>
          <p:cNvGrpSpPr/>
          <p:nvPr/>
        </p:nvGrpSpPr>
        <p:grpSpPr>
          <a:xfrm>
            <a:off x="3387597" y="2067939"/>
            <a:ext cx="1639818" cy="1557615"/>
            <a:chOff x="3022920" y="1983109"/>
            <a:chExt cx="1639818" cy="15576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7D148A-5E52-42A3-85EC-F4B9D535AC77}"/>
                </a:ext>
              </a:extLst>
            </p:cNvPr>
            <p:cNvGrpSpPr/>
            <p:nvPr/>
          </p:nvGrpSpPr>
          <p:grpSpPr>
            <a:xfrm>
              <a:off x="3022920" y="1983109"/>
              <a:ext cx="1639818" cy="1557615"/>
              <a:chOff x="4207309" y="3476742"/>
              <a:chExt cx="2621281" cy="248747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BA9662A-A3B7-4F6C-8195-42BAD2846D91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5D71FCC-D8EA-49E4-A904-98D0203E8F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5F07FC6-8AA1-4F5A-B9A0-2E6510E28E13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55CA51-CCAD-4D37-AFF4-EE04B4452478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8B366BD-39E7-4CBD-8C53-587B664721E1}"/>
                </a:ext>
              </a:extLst>
            </p:cNvPr>
            <p:cNvCxnSpPr>
              <a:cxnSpLocks/>
            </p:cNvCxnSpPr>
            <p:nvPr/>
          </p:nvCxnSpPr>
          <p:spPr>
            <a:xfrm>
              <a:off x="3842829" y="2743240"/>
              <a:ext cx="0" cy="4253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B1F3B66-7C8D-4B04-AA0B-2AFDE1F695B3}"/>
                </a:ext>
              </a:extLst>
            </p:cNvPr>
            <p:cNvCxnSpPr>
              <a:cxnSpLocks/>
            </p:cNvCxnSpPr>
            <p:nvPr/>
          </p:nvCxnSpPr>
          <p:spPr>
            <a:xfrm>
              <a:off x="3851640" y="2761917"/>
              <a:ext cx="318966" cy="721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0CB567-7AD5-4558-9BE9-76CC1FE46584}"/>
              </a:ext>
            </a:extLst>
          </p:cNvPr>
          <p:cNvGrpSpPr/>
          <p:nvPr/>
        </p:nvGrpSpPr>
        <p:grpSpPr>
          <a:xfrm>
            <a:off x="-187300" y="2851679"/>
            <a:ext cx="1418693" cy="1296194"/>
            <a:chOff x="373531" y="3531838"/>
            <a:chExt cx="988291" cy="8390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7C0DF6-76FC-4024-AA36-0E94607160C1}"/>
                </a:ext>
              </a:extLst>
            </p:cNvPr>
            <p:cNvGrpSpPr/>
            <p:nvPr/>
          </p:nvGrpSpPr>
          <p:grpSpPr>
            <a:xfrm>
              <a:off x="568621" y="3531838"/>
              <a:ext cx="723218" cy="559485"/>
              <a:chOff x="1645137" y="3728543"/>
              <a:chExt cx="1662735" cy="128587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E91F07F-E4BF-4911-A13F-687F8830A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5137" y="3728543"/>
                <a:ext cx="1562100" cy="1285875"/>
              </a:xfrm>
              <a:prstGeom prst="rect">
                <a:avLst/>
              </a:prstGeom>
            </p:spPr>
          </p:pic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ACE96832-CBEC-44CB-8950-63A533AC2093}"/>
                  </a:ext>
                </a:extLst>
              </p:cNvPr>
              <p:cNvSpPr/>
              <p:nvPr/>
            </p:nvSpPr>
            <p:spPr>
              <a:xfrm rot="6212330">
                <a:off x="2786615" y="3932616"/>
                <a:ext cx="569235" cy="47327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E32460-9E65-430E-BF88-526D4E6BA46E}"/>
                </a:ext>
              </a:extLst>
            </p:cNvPr>
            <p:cNvSpPr txBox="1"/>
            <p:nvPr/>
          </p:nvSpPr>
          <p:spPr>
            <a:xfrm>
              <a:off x="373531" y="4001553"/>
              <a:ext cx="98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Darcey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69BF77-143B-4B8E-A1E0-07D3F4516BAA}"/>
              </a:ext>
            </a:extLst>
          </p:cNvPr>
          <p:cNvGrpSpPr/>
          <p:nvPr/>
        </p:nvGrpSpPr>
        <p:grpSpPr>
          <a:xfrm>
            <a:off x="7823064" y="2284592"/>
            <a:ext cx="1108244" cy="1124309"/>
            <a:chOff x="2067444" y="4759639"/>
            <a:chExt cx="988291" cy="9008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78753E-1D9F-45FB-8B3B-817037683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2554" y="4759639"/>
              <a:ext cx="605994" cy="60599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BFC36D-920D-4B1C-A090-D7F1DDBDF03A}"/>
                </a:ext>
              </a:extLst>
            </p:cNvPr>
            <p:cNvSpPr txBox="1"/>
            <p:nvPr/>
          </p:nvSpPr>
          <p:spPr>
            <a:xfrm>
              <a:off x="2067444" y="5291179"/>
              <a:ext cx="98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Jenson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91CE6-5F29-484E-B42A-79EEEA707C70}"/>
              </a:ext>
            </a:extLst>
          </p:cNvPr>
          <p:cNvGrpSpPr/>
          <p:nvPr/>
        </p:nvGrpSpPr>
        <p:grpSpPr>
          <a:xfrm>
            <a:off x="3725041" y="3784192"/>
            <a:ext cx="1230117" cy="1221805"/>
            <a:chOff x="4811695" y="4014661"/>
            <a:chExt cx="1230117" cy="12218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952237E-E0FC-4C27-BF0A-D980E33A68CF}"/>
                </a:ext>
              </a:extLst>
            </p:cNvPr>
            <p:cNvGrpSpPr/>
            <p:nvPr/>
          </p:nvGrpSpPr>
          <p:grpSpPr>
            <a:xfrm>
              <a:off x="4811695" y="4108584"/>
              <a:ext cx="988291" cy="1127882"/>
              <a:chOff x="3769279" y="1923168"/>
              <a:chExt cx="988291" cy="112788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1373A1A-DEAB-43DE-A5C4-5648BB6B77B5}"/>
                  </a:ext>
                </a:extLst>
              </p:cNvPr>
              <p:cNvGrpSpPr/>
              <p:nvPr/>
            </p:nvGrpSpPr>
            <p:grpSpPr>
              <a:xfrm>
                <a:off x="3841483" y="1923168"/>
                <a:ext cx="832116" cy="833667"/>
                <a:chOff x="1456098" y="2937448"/>
                <a:chExt cx="1157894" cy="1968019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1E6BF325-23EE-4C40-BAFE-1D5E951180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6098" y="2937448"/>
                  <a:ext cx="1157894" cy="1968019"/>
                </a:xfrm>
                <a:prstGeom prst="rect">
                  <a:avLst/>
                </a:prstGeom>
              </p:spPr>
            </p:pic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E673D82-19F5-4794-A72A-144884EABA47}"/>
                    </a:ext>
                  </a:extLst>
                </p:cNvPr>
                <p:cNvSpPr/>
                <p:nvPr/>
              </p:nvSpPr>
              <p:spPr>
                <a:xfrm>
                  <a:off x="2365513" y="3528391"/>
                  <a:ext cx="248479" cy="3930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FCD0CA-57F2-4AA0-9DD2-340CCD4D1504}"/>
                  </a:ext>
                </a:extLst>
              </p:cNvPr>
              <p:cNvSpPr txBox="1"/>
              <p:nvPr/>
            </p:nvSpPr>
            <p:spPr>
              <a:xfrm>
                <a:off x="3769279" y="2681718"/>
                <a:ext cx="988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Bella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552D94D8-D1DF-425C-88D1-C7A5AD7084CD}"/>
                </a:ext>
              </a:extLst>
            </p:cNvPr>
            <p:cNvSpPr/>
            <p:nvPr/>
          </p:nvSpPr>
          <p:spPr>
            <a:xfrm rot="3611920">
              <a:off x="5595698" y="3897415"/>
              <a:ext cx="328868" cy="563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76AAF117-1443-4925-B630-958EBB8A1EC2}"/>
              </a:ext>
            </a:extLst>
          </p:cNvPr>
          <p:cNvSpPr/>
          <p:nvPr/>
        </p:nvSpPr>
        <p:spPr>
          <a:xfrm>
            <a:off x="885932" y="2139145"/>
            <a:ext cx="2231618" cy="1350364"/>
          </a:xfrm>
          <a:prstGeom prst="wedgeEllipseCallout">
            <a:avLst>
              <a:gd name="adj1" fmla="val -62218"/>
              <a:gd name="adj2" fmla="val 54236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the time on the clock is half past 4.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5FDC2FEE-2FC9-493C-874D-9613C0CA84D4}"/>
              </a:ext>
            </a:extLst>
          </p:cNvPr>
          <p:cNvSpPr/>
          <p:nvPr/>
        </p:nvSpPr>
        <p:spPr>
          <a:xfrm>
            <a:off x="4732828" y="3489509"/>
            <a:ext cx="2231618" cy="1350364"/>
          </a:xfrm>
          <a:prstGeom prst="wedgeEllipseCallout">
            <a:avLst>
              <a:gd name="adj1" fmla="val -73281"/>
              <a:gd name="adj2" fmla="val 11575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the time on the clock is half past 3.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8D8C5106-2C16-4F07-8D07-77FC5DBBBAC4}"/>
              </a:ext>
            </a:extLst>
          </p:cNvPr>
          <p:cNvSpPr/>
          <p:nvPr/>
        </p:nvSpPr>
        <p:spPr>
          <a:xfrm>
            <a:off x="5591446" y="1941097"/>
            <a:ext cx="2231618" cy="1350364"/>
          </a:xfrm>
          <a:prstGeom prst="wedgeEllipseCallout">
            <a:avLst>
              <a:gd name="adj1" fmla="val 69721"/>
              <a:gd name="adj2" fmla="val 2173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the time on the clock is half past 6.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73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>
            <a:extLst>
              <a:ext uri="{FF2B5EF4-FFF2-40B4-BE49-F238E27FC236}">
                <a16:creationId xmlns:a16="http://schemas.microsoft.com/office/drawing/2014/main" id="{55CAD376-BAFE-4F95-9C3E-6B266A89ABA5}"/>
              </a:ext>
            </a:extLst>
          </p:cNvPr>
          <p:cNvSpPr txBox="1"/>
          <p:nvPr/>
        </p:nvSpPr>
        <p:spPr>
          <a:xfrm>
            <a:off x="194569" y="1262971"/>
            <a:ext cx="2231618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86A5B-D4E2-456A-80BB-8E80998E3426}"/>
              </a:ext>
            </a:extLst>
          </p:cNvPr>
          <p:cNvSpPr/>
          <p:nvPr/>
        </p:nvSpPr>
        <p:spPr>
          <a:xfrm>
            <a:off x="1500091" y="1265063"/>
            <a:ext cx="7054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children are telling the time from the 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do you agree with? Why? Can you explain the mistakes?</a:t>
            </a:r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63309B-099A-4EB0-9771-E627BA0BFA80}"/>
              </a:ext>
            </a:extLst>
          </p:cNvPr>
          <p:cNvGrpSpPr/>
          <p:nvPr/>
        </p:nvGrpSpPr>
        <p:grpSpPr>
          <a:xfrm>
            <a:off x="3387597" y="2067939"/>
            <a:ext cx="1639818" cy="1557615"/>
            <a:chOff x="3022920" y="1983109"/>
            <a:chExt cx="1639818" cy="15576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7D148A-5E52-42A3-85EC-F4B9D535AC77}"/>
                </a:ext>
              </a:extLst>
            </p:cNvPr>
            <p:cNvGrpSpPr/>
            <p:nvPr/>
          </p:nvGrpSpPr>
          <p:grpSpPr>
            <a:xfrm>
              <a:off x="3022920" y="1983109"/>
              <a:ext cx="1639818" cy="1557615"/>
              <a:chOff x="4207309" y="3476742"/>
              <a:chExt cx="2621281" cy="248747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BA9662A-A3B7-4F6C-8195-42BAD2846D91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5D71FCC-D8EA-49E4-A904-98D0203E8F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5F07FC6-8AA1-4F5A-B9A0-2E6510E28E13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55CA51-CCAD-4D37-AFF4-EE04B4452478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8B366BD-39E7-4CBD-8C53-587B664721E1}"/>
                </a:ext>
              </a:extLst>
            </p:cNvPr>
            <p:cNvCxnSpPr>
              <a:cxnSpLocks/>
            </p:cNvCxnSpPr>
            <p:nvPr/>
          </p:nvCxnSpPr>
          <p:spPr>
            <a:xfrm>
              <a:off x="3842829" y="2743240"/>
              <a:ext cx="0" cy="4253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B1F3B66-7C8D-4B04-AA0B-2AFDE1F695B3}"/>
                </a:ext>
              </a:extLst>
            </p:cNvPr>
            <p:cNvCxnSpPr>
              <a:cxnSpLocks/>
            </p:cNvCxnSpPr>
            <p:nvPr/>
          </p:nvCxnSpPr>
          <p:spPr>
            <a:xfrm>
              <a:off x="3851640" y="2761917"/>
              <a:ext cx="318966" cy="721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0CB567-7AD5-4558-9BE9-76CC1FE46584}"/>
              </a:ext>
            </a:extLst>
          </p:cNvPr>
          <p:cNvGrpSpPr/>
          <p:nvPr/>
        </p:nvGrpSpPr>
        <p:grpSpPr>
          <a:xfrm>
            <a:off x="-187300" y="2851679"/>
            <a:ext cx="1418693" cy="1296194"/>
            <a:chOff x="373531" y="3531838"/>
            <a:chExt cx="988291" cy="8390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7C0DF6-76FC-4024-AA36-0E94607160C1}"/>
                </a:ext>
              </a:extLst>
            </p:cNvPr>
            <p:cNvGrpSpPr/>
            <p:nvPr/>
          </p:nvGrpSpPr>
          <p:grpSpPr>
            <a:xfrm>
              <a:off x="568621" y="3531838"/>
              <a:ext cx="723218" cy="559485"/>
              <a:chOff x="1645137" y="3728543"/>
              <a:chExt cx="1662735" cy="128587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E91F07F-E4BF-4911-A13F-687F8830A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5137" y="3728543"/>
                <a:ext cx="1562100" cy="1285875"/>
              </a:xfrm>
              <a:prstGeom prst="rect">
                <a:avLst/>
              </a:prstGeom>
            </p:spPr>
          </p:pic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ACE96832-CBEC-44CB-8950-63A533AC2093}"/>
                  </a:ext>
                </a:extLst>
              </p:cNvPr>
              <p:cNvSpPr/>
              <p:nvPr/>
            </p:nvSpPr>
            <p:spPr>
              <a:xfrm rot="6212330">
                <a:off x="2786615" y="3932616"/>
                <a:ext cx="569235" cy="47327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E32460-9E65-430E-BF88-526D4E6BA46E}"/>
                </a:ext>
              </a:extLst>
            </p:cNvPr>
            <p:cNvSpPr txBox="1"/>
            <p:nvPr/>
          </p:nvSpPr>
          <p:spPr>
            <a:xfrm>
              <a:off x="373531" y="4001553"/>
              <a:ext cx="98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Darcey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69BF77-143B-4B8E-A1E0-07D3F4516BAA}"/>
              </a:ext>
            </a:extLst>
          </p:cNvPr>
          <p:cNvGrpSpPr/>
          <p:nvPr/>
        </p:nvGrpSpPr>
        <p:grpSpPr>
          <a:xfrm>
            <a:off x="7823064" y="2284592"/>
            <a:ext cx="1108244" cy="1124309"/>
            <a:chOff x="2067444" y="4759639"/>
            <a:chExt cx="988291" cy="9008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78753E-1D9F-45FB-8B3B-817037683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2554" y="4759639"/>
              <a:ext cx="605994" cy="60599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BFC36D-920D-4B1C-A090-D7F1DDBDF03A}"/>
                </a:ext>
              </a:extLst>
            </p:cNvPr>
            <p:cNvSpPr txBox="1"/>
            <p:nvPr/>
          </p:nvSpPr>
          <p:spPr>
            <a:xfrm>
              <a:off x="2067444" y="5291179"/>
              <a:ext cx="98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Jenson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91CE6-5F29-484E-B42A-79EEEA707C70}"/>
              </a:ext>
            </a:extLst>
          </p:cNvPr>
          <p:cNvGrpSpPr/>
          <p:nvPr/>
        </p:nvGrpSpPr>
        <p:grpSpPr>
          <a:xfrm>
            <a:off x="3725041" y="3784192"/>
            <a:ext cx="1230117" cy="1221805"/>
            <a:chOff x="4811695" y="4014661"/>
            <a:chExt cx="1230117" cy="12218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952237E-E0FC-4C27-BF0A-D980E33A68CF}"/>
                </a:ext>
              </a:extLst>
            </p:cNvPr>
            <p:cNvGrpSpPr/>
            <p:nvPr/>
          </p:nvGrpSpPr>
          <p:grpSpPr>
            <a:xfrm>
              <a:off x="4811695" y="4108584"/>
              <a:ext cx="988291" cy="1127882"/>
              <a:chOff x="3769279" y="1923168"/>
              <a:chExt cx="988291" cy="112788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1373A1A-DEAB-43DE-A5C4-5648BB6B77B5}"/>
                  </a:ext>
                </a:extLst>
              </p:cNvPr>
              <p:cNvGrpSpPr/>
              <p:nvPr/>
            </p:nvGrpSpPr>
            <p:grpSpPr>
              <a:xfrm>
                <a:off x="3841483" y="1923168"/>
                <a:ext cx="832116" cy="833667"/>
                <a:chOff x="1456098" y="2937448"/>
                <a:chExt cx="1157894" cy="1968019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1E6BF325-23EE-4C40-BAFE-1D5E951180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6098" y="2937448"/>
                  <a:ext cx="1157894" cy="1968019"/>
                </a:xfrm>
                <a:prstGeom prst="rect">
                  <a:avLst/>
                </a:prstGeom>
              </p:spPr>
            </p:pic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E673D82-19F5-4794-A72A-144884EABA47}"/>
                    </a:ext>
                  </a:extLst>
                </p:cNvPr>
                <p:cNvSpPr/>
                <p:nvPr/>
              </p:nvSpPr>
              <p:spPr>
                <a:xfrm>
                  <a:off x="2365513" y="3528391"/>
                  <a:ext cx="248479" cy="3930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FCD0CA-57F2-4AA0-9DD2-340CCD4D1504}"/>
                  </a:ext>
                </a:extLst>
              </p:cNvPr>
              <p:cNvSpPr txBox="1"/>
              <p:nvPr/>
            </p:nvSpPr>
            <p:spPr>
              <a:xfrm>
                <a:off x="3769279" y="2681718"/>
                <a:ext cx="988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Bella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552D94D8-D1DF-425C-88D1-C7A5AD7084CD}"/>
                </a:ext>
              </a:extLst>
            </p:cNvPr>
            <p:cNvSpPr/>
            <p:nvPr/>
          </p:nvSpPr>
          <p:spPr>
            <a:xfrm rot="3611920">
              <a:off x="5595698" y="3897415"/>
              <a:ext cx="328868" cy="563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76AAF117-1443-4925-B630-958EBB8A1EC2}"/>
              </a:ext>
            </a:extLst>
          </p:cNvPr>
          <p:cNvSpPr/>
          <p:nvPr/>
        </p:nvSpPr>
        <p:spPr>
          <a:xfrm>
            <a:off x="885932" y="2139145"/>
            <a:ext cx="2231618" cy="1350364"/>
          </a:xfrm>
          <a:prstGeom prst="wedgeEllipseCallout">
            <a:avLst>
              <a:gd name="adj1" fmla="val -62218"/>
              <a:gd name="adj2" fmla="val 54236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the time on the clock is half past 4.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5FDC2FEE-2FC9-493C-874D-9613C0CA84D4}"/>
              </a:ext>
            </a:extLst>
          </p:cNvPr>
          <p:cNvSpPr/>
          <p:nvPr/>
        </p:nvSpPr>
        <p:spPr>
          <a:xfrm>
            <a:off x="4732828" y="3489509"/>
            <a:ext cx="2231618" cy="1350364"/>
          </a:xfrm>
          <a:prstGeom prst="wedgeEllipseCallout">
            <a:avLst>
              <a:gd name="adj1" fmla="val -73281"/>
              <a:gd name="adj2" fmla="val 11575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the time on the clock is half past 3.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8D8C5106-2C16-4F07-8D07-77FC5DBBBAC4}"/>
              </a:ext>
            </a:extLst>
          </p:cNvPr>
          <p:cNvSpPr/>
          <p:nvPr/>
        </p:nvSpPr>
        <p:spPr>
          <a:xfrm>
            <a:off x="5591446" y="1941097"/>
            <a:ext cx="2231618" cy="1350364"/>
          </a:xfrm>
          <a:prstGeom prst="wedgeEllipseCallout">
            <a:avLst>
              <a:gd name="adj1" fmla="val 69721"/>
              <a:gd name="adj2" fmla="val 21732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the time on the clock is half past 6.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BD229F-BBF4-4A3E-A0A0-E6C23DC9E0D9}"/>
              </a:ext>
            </a:extLst>
          </p:cNvPr>
          <p:cNvSpPr/>
          <p:nvPr/>
        </p:nvSpPr>
        <p:spPr>
          <a:xfrm>
            <a:off x="106675" y="4980960"/>
            <a:ext cx="8930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Bella is correct.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Darcey is incorrect because the hour hand has not gone past the 4 yet, so it cannot be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4.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Jenson is incorrect because he has mixed up the hour hand with the minute hand.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478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683257" y="2270819"/>
            <a:ext cx="7185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pattern of clock faces.  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work out the pattern?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draw in the missing hands on the final two clocks?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74320" y="2251670"/>
            <a:ext cx="155194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388CD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FA1E2-CF3D-4F6B-8A08-3D26C7FCA19C}"/>
              </a:ext>
            </a:extLst>
          </p:cNvPr>
          <p:cNvSpPr/>
          <p:nvPr/>
        </p:nvSpPr>
        <p:spPr>
          <a:xfrm>
            <a:off x="274320" y="1242486"/>
            <a:ext cx="85944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read clock faces to tell the time to the hour and half past the hour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explain why the time is ‘__ o’clock’ or ‘half past __’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(I can create times using clocks with moveable hands)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441A89-B324-4199-A60A-6C9B2B3ABC2B}"/>
              </a:ext>
            </a:extLst>
          </p:cNvPr>
          <p:cNvGrpSpPr/>
          <p:nvPr/>
        </p:nvGrpSpPr>
        <p:grpSpPr>
          <a:xfrm>
            <a:off x="543792" y="3337424"/>
            <a:ext cx="1247871" cy="1191855"/>
            <a:chOff x="274320" y="3317248"/>
            <a:chExt cx="1247871" cy="11918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760DE0-091C-4A9E-A312-2D5AFCF0E9FF}"/>
                </a:ext>
              </a:extLst>
            </p:cNvPr>
            <p:cNvGrpSpPr/>
            <p:nvPr/>
          </p:nvGrpSpPr>
          <p:grpSpPr>
            <a:xfrm>
              <a:off x="274320" y="3317248"/>
              <a:ext cx="1247871" cy="1191855"/>
              <a:chOff x="4207309" y="3476742"/>
              <a:chExt cx="2621281" cy="24874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FF4D5D9-29EF-4613-8423-68222675C187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0B029A74-4F15-4BDE-AF77-F46171FECE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E028313-CBD3-4D20-8960-6E6F0B4265B4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B51600D-C7EC-4565-8C99-F64D4CA58927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E58BAE-6125-4884-9DC2-79B6D15CAA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167" y="3575384"/>
              <a:ext cx="0" cy="34509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D4AF969-4AD0-4ED4-BC54-FC9582AA6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255" y="3767138"/>
              <a:ext cx="227283" cy="155415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993966-BE38-4F50-86C6-DC3E1D250065}"/>
              </a:ext>
            </a:extLst>
          </p:cNvPr>
          <p:cNvGrpSpPr/>
          <p:nvPr/>
        </p:nvGrpSpPr>
        <p:grpSpPr>
          <a:xfrm>
            <a:off x="1892457" y="3352900"/>
            <a:ext cx="1247871" cy="1191855"/>
            <a:chOff x="274320" y="3317248"/>
            <a:chExt cx="1247871" cy="119185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646BEFD-1DCA-428F-9B2F-A93BA624CFC9}"/>
                </a:ext>
              </a:extLst>
            </p:cNvPr>
            <p:cNvGrpSpPr/>
            <p:nvPr/>
          </p:nvGrpSpPr>
          <p:grpSpPr>
            <a:xfrm>
              <a:off x="274320" y="3317248"/>
              <a:ext cx="1247871" cy="1191855"/>
              <a:chOff x="4207309" y="3476742"/>
              <a:chExt cx="2621281" cy="24874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3B28469-3B7A-4181-962C-D25C6395F23F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D8E3EDEC-E59D-458B-B4B6-459418AE47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5C7AD85-1D27-48D5-87BF-516A3E733C70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32FAB3B-1DEB-403D-B8EC-70F6991467A3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FF9CEC8-EDB5-4869-8993-75981BACA4D1}"/>
                </a:ext>
              </a:extLst>
            </p:cNvPr>
            <p:cNvCxnSpPr>
              <a:cxnSpLocks/>
            </p:cNvCxnSpPr>
            <p:nvPr/>
          </p:nvCxnSpPr>
          <p:spPr>
            <a:xfrm>
              <a:off x="898255" y="3905000"/>
              <a:ext cx="0" cy="31669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DC0BB40-622C-4CB6-AD01-BC4E845846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167" y="3833363"/>
              <a:ext cx="311634" cy="76604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F5F08E-1768-4AAB-9686-C68DDB6C6E88}"/>
              </a:ext>
            </a:extLst>
          </p:cNvPr>
          <p:cNvGrpSpPr/>
          <p:nvPr/>
        </p:nvGrpSpPr>
        <p:grpSpPr>
          <a:xfrm>
            <a:off x="7344591" y="3337424"/>
            <a:ext cx="1247871" cy="1191855"/>
            <a:chOff x="4207309" y="3476742"/>
            <a:chExt cx="2621281" cy="248747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2667B7F-FC79-4158-BB86-597336F6B0E8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7D57B41-D9E8-4845-BD39-49E265F4C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DFDE40C-DCDE-4015-B99C-935630D15A9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196F743-D385-458B-ADC3-DB65B74D4211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D50E77-BF14-4A5E-BC93-8F8CF5416104}"/>
              </a:ext>
            </a:extLst>
          </p:cNvPr>
          <p:cNvGrpSpPr/>
          <p:nvPr/>
        </p:nvGrpSpPr>
        <p:grpSpPr>
          <a:xfrm>
            <a:off x="3242660" y="3352900"/>
            <a:ext cx="1247871" cy="1191855"/>
            <a:chOff x="274320" y="3317248"/>
            <a:chExt cx="1247871" cy="119185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8DF072-5519-407C-AF75-EB79CAACACE9}"/>
                </a:ext>
              </a:extLst>
            </p:cNvPr>
            <p:cNvGrpSpPr/>
            <p:nvPr/>
          </p:nvGrpSpPr>
          <p:grpSpPr>
            <a:xfrm>
              <a:off x="274320" y="3317248"/>
              <a:ext cx="1247871" cy="1191855"/>
              <a:chOff x="4207309" y="3476742"/>
              <a:chExt cx="2621281" cy="248747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3CAB4BA-9326-4878-850E-3443AD20F345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EB96AF2A-A110-4361-A68C-DCF35FF104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BB68132-B11D-4F71-A5D9-9FC4D428FBA6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D2D5A36-B2BF-4E7B-B39B-CAD8658BBD26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F37FA1D-1C35-4D2D-909D-F66F0CB10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167" y="3575384"/>
              <a:ext cx="0" cy="34509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9D01D91-A5F1-4F4A-A6B9-1D91B0F76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255" y="3905875"/>
              <a:ext cx="301601" cy="730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6ECB04-FB28-490A-BB38-305A230C2976}"/>
              </a:ext>
            </a:extLst>
          </p:cNvPr>
          <p:cNvGrpSpPr/>
          <p:nvPr/>
        </p:nvGrpSpPr>
        <p:grpSpPr>
          <a:xfrm>
            <a:off x="5962398" y="3360824"/>
            <a:ext cx="1247871" cy="1191855"/>
            <a:chOff x="4207309" y="3476742"/>
            <a:chExt cx="2621281" cy="248747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6CB2C0F-13AD-4169-99CB-06812527819D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A34441B-91D6-494D-8D0C-4EDE9F781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16CF957-170C-4BDA-AD37-E7273EBC4D6D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D3F2573-20BD-453E-9910-9F24CDC5159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03BFB29-DC91-4F2A-B244-754A94ABE619}"/>
              </a:ext>
            </a:extLst>
          </p:cNvPr>
          <p:cNvGrpSpPr/>
          <p:nvPr/>
        </p:nvGrpSpPr>
        <p:grpSpPr>
          <a:xfrm>
            <a:off x="4585764" y="3360824"/>
            <a:ext cx="1247871" cy="1191855"/>
            <a:chOff x="274320" y="3317248"/>
            <a:chExt cx="1247871" cy="119185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3C56D44-31FA-40D9-957B-5A268837F3CB}"/>
                </a:ext>
              </a:extLst>
            </p:cNvPr>
            <p:cNvGrpSpPr/>
            <p:nvPr/>
          </p:nvGrpSpPr>
          <p:grpSpPr>
            <a:xfrm>
              <a:off x="274320" y="3317248"/>
              <a:ext cx="1247871" cy="1191855"/>
              <a:chOff x="4207309" y="3476742"/>
              <a:chExt cx="2621281" cy="248747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EF755F41-0AC3-4DD3-8542-221A1291FC67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111590E0-FACA-4A85-9280-5E9201DF2D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709AD10-F9A0-46EE-8802-26A37992F8CD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0400C56-1EC8-4F2A-833C-5986C52B3925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44621D6-09CD-4AC8-B8AC-CCA022F109B7}"/>
                </a:ext>
              </a:extLst>
            </p:cNvPr>
            <p:cNvCxnSpPr>
              <a:cxnSpLocks/>
            </p:cNvCxnSpPr>
            <p:nvPr/>
          </p:nvCxnSpPr>
          <p:spPr>
            <a:xfrm>
              <a:off x="898255" y="3905251"/>
              <a:ext cx="0" cy="33031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31BECD8-D5A9-4668-9EE5-0DE92E0B0716}"/>
                </a:ext>
              </a:extLst>
            </p:cNvPr>
            <p:cNvCxnSpPr>
              <a:cxnSpLocks/>
            </p:cNvCxnSpPr>
            <p:nvPr/>
          </p:nvCxnSpPr>
          <p:spPr>
            <a:xfrm>
              <a:off x="898255" y="3912552"/>
              <a:ext cx="237526" cy="56521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015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32908" y="2270405"/>
            <a:ext cx="713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pattern of clock faces.  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work out the pattern?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draw in the missing hands on the final two clocks?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74320" y="2251670"/>
            <a:ext cx="155194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388CD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FA1E2-CF3D-4F6B-8A08-3D26C7FCA19C}"/>
              </a:ext>
            </a:extLst>
          </p:cNvPr>
          <p:cNvSpPr/>
          <p:nvPr/>
        </p:nvSpPr>
        <p:spPr>
          <a:xfrm>
            <a:off x="274320" y="1242486"/>
            <a:ext cx="85944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read clock faces to tell the time to the hour and half past the hour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explain why the time is ‘__ o’clock’ or ‘half past __’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(I can create times using clocks with moveable hands)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441A89-B324-4199-A60A-6C9B2B3ABC2B}"/>
              </a:ext>
            </a:extLst>
          </p:cNvPr>
          <p:cNvGrpSpPr/>
          <p:nvPr/>
        </p:nvGrpSpPr>
        <p:grpSpPr>
          <a:xfrm>
            <a:off x="543792" y="3337424"/>
            <a:ext cx="1247871" cy="1191855"/>
            <a:chOff x="274320" y="3317248"/>
            <a:chExt cx="1247871" cy="11918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760DE0-091C-4A9E-A312-2D5AFCF0E9FF}"/>
                </a:ext>
              </a:extLst>
            </p:cNvPr>
            <p:cNvGrpSpPr/>
            <p:nvPr/>
          </p:nvGrpSpPr>
          <p:grpSpPr>
            <a:xfrm>
              <a:off x="274320" y="3317248"/>
              <a:ext cx="1247871" cy="1191855"/>
              <a:chOff x="4207309" y="3476742"/>
              <a:chExt cx="2621281" cy="24874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FF4D5D9-29EF-4613-8423-68222675C187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0B029A74-4F15-4BDE-AF77-F46171FECE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E028313-CBD3-4D20-8960-6E6F0B4265B4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B51600D-C7EC-4565-8C99-F64D4CA58927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E58BAE-6125-4884-9DC2-79B6D15CAA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167" y="3575384"/>
              <a:ext cx="0" cy="34509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D4AF969-4AD0-4ED4-BC54-FC9582AA6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255" y="3767138"/>
              <a:ext cx="227283" cy="155415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993966-BE38-4F50-86C6-DC3E1D250065}"/>
              </a:ext>
            </a:extLst>
          </p:cNvPr>
          <p:cNvGrpSpPr/>
          <p:nvPr/>
        </p:nvGrpSpPr>
        <p:grpSpPr>
          <a:xfrm>
            <a:off x="1892457" y="3352900"/>
            <a:ext cx="1247871" cy="1191855"/>
            <a:chOff x="274320" y="3317248"/>
            <a:chExt cx="1247871" cy="119185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646BEFD-1DCA-428F-9B2F-A93BA624CFC9}"/>
                </a:ext>
              </a:extLst>
            </p:cNvPr>
            <p:cNvGrpSpPr/>
            <p:nvPr/>
          </p:nvGrpSpPr>
          <p:grpSpPr>
            <a:xfrm>
              <a:off x="274320" y="3317248"/>
              <a:ext cx="1247871" cy="1191855"/>
              <a:chOff x="4207309" y="3476742"/>
              <a:chExt cx="2621281" cy="24874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3B28469-3B7A-4181-962C-D25C6395F23F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D8E3EDEC-E59D-458B-B4B6-459418AE47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5C7AD85-1D27-48D5-87BF-516A3E733C70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32FAB3B-1DEB-403D-B8EC-70F6991467A3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FF9CEC8-EDB5-4869-8993-75981BACA4D1}"/>
                </a:ext>
              </a:extLst>
            </p:cNvPr>
            <p:cNvCxnSpPr>
              <a:cxnSpLocks/>
            </p:cNvCxnSpPr>
            <p:nvPr/>
          </p:nvCxnSpPr>
          <p:spPr>
            <a:xfrm>
              <a:off x="898255" y="3905000"/>
              <a:ext cx="0" cy="31669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DC0BB40-622C-4CB6-AD01-BC4E845846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167" y="3833363"/>
              <a:ext cx="311634" cy="76604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F5F08E-1768-4AAB-9686-C68DDB6C6E88}"/>
              </a:ext>
            </a:extLst>
          </p:cNvPr>
          <p:cNvGrpSpPr/>
          <p:nvPr/>
        </p:nvGrpSpPr>
        <p:grpSpPr>
          <a:xfrm>
            <a:off x="7344591" y="3337424"/>
            <a:ext cx="1247871" cy="1191855"/>
            <a:chOff x="4207309" y="3476742"/>
            <a:chExt cx="2621281" cy="248747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2667B7F-FC79-4158-BB86-597336F6B0E8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7D57B41-D9E8-4845-BD39-49E265F4C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DFDE40C-DCDE-4015-B99C-935630D15A9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196F743-D385-458B-ADC3-DB65B74D4211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D50E77-BF14-4A5E-BC93-8F8CF5416104}"/>
              </a:ext>
            </a:extLst>
          </p:cNvPr>
          <p:cNvGrpSpPr/>
          <p:nvPr/>
        </p:nvGrpSpPr>
        <p:grpSpPr>
          <a:xfrm>
            <a:off x="3242660" y="3352900"/>
            <a:ext cx="1247871" cy="1191855"/>
            <a:chOff x="274320" y="3317248"/>
            <a:chExt cx="1247871" cy="119185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8DF072-5519-407C-AF75-EB79CAACACE9}"/>
                </a:ext>
              </a:extLst>
            </p:cNvPr>
            <p:cNvGrpSpPr/>
            <p:nvPr/>
          </p:nvGrpSpPr>
          <p:grpSpPr>
            <a:xfrm>
              <a:off x="274320" y="3317248"/>
              <a:ext cx="1247871" cy="1191855"/>
              <a:chOff x="4207309" y="3476742"/>
              <a:chExt cx="2621281" cy="248747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3CAB4BA-9326-4878-850E-3443AD20F345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EB96AF2A-A110-4361-A68C-DCF35FF104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BB68132-B11D-4F71-A5D9-9FC4D428FBA6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D2D5A36-B2BF-4E7B-B39B-CAD8658BBD26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F37FA1D-1C35-4D2D-909D-F66F0CB10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167" y="3575384"/>
              <a:ext cx="0" cy="34509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9D01D91-A5F1-4F4A-A6B9-1D91B0F76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255" y="3905875"/>
              <a:ext cx="301601" cy="730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6ECB04-FB28-490A-BB38-305A230C2976}"/>
              </a:ext>
            </a:extLst>
          </p:cNvPr>
          <p:cNvGrpSpPr/>
          <p:nvPr/>
        </p:nvGrpSpPr>
        <p:grpSpPr>
          <a:xfrm>
            <a:off x="5962398" y="3360824"/>
            <a:ext cx="1247871" cy="1191855"/>
            <a:chOff x="4207309" y="3476742"/>
            <a:chExt cx="2621281" cy="248747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6CB2C0F-13AD-4169-99CB-06812527819D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A34441B-91D6-494D-8D0C-4EDE9F781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16CF957-170C-4BDA-AD37-E7273EBC4D6D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D3F2573-20BD-453E-9910-9F24CDC51590}"/>
                </a:ext>
              </a:extLst>
            </p:cNvPr>
            <p:cNvSpPr/>
            <p:nvPr/>
          </p:nvSpPr>
          <p:spPr>
            <a:xfrm rot="18543029">
              <a:off x="5455091" y="4646320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03BFB29-DC91-4F2A-B244-754A94ABE619}"/>
              </a:ext>
            </a:extLst>
          </p:cNvPr>
          <p:cNvGrpSpPr/>
          <p:nvPr/>
        </p:nvGrpSpPr>
        <p:grpSpPr>
          <a:xfrm>
            <a:off x="4585764" y="3360824"/>
            <a:ext cx="1247871" cy="1191855"/>
            <a:chOff x="274320" y="3317248"/>
            <a:chExt cx="1247871" cy="119185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3C56D44-31FA-40D9-957B-5A268837F3CB}"/>
                </a:ext>
              </a:extLst>
            </p:cNvPr>
            <p:cNvGrpSpPr/>
            <p:nvPr/>
          </p:nvGrpSpPr>
          <p:grpSpPr>
            <a:xfrm>
              <a:off x="274320" y="3317248"/>
              <a:ext cx="1247871" cy="1191855"/>
              <a:chOff x="4207309" y="3476742"/>
              <a:chExt cx="2621281" cy="248747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EF755F41-0AC3-4DD3-8542-221A1291FC67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111590E0-FACA-4A85-9280-5E9201DF2D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709AD10-F9A0-46EE-8802-26A37992F8CD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0400C56-1EC8-4F2A-833C-5986C52B3925}"/>
                  </a:ext>
                </a:extLst>
              </p:cNvPr>
              <p:cNvSpPr/>
              <p:nvPr/>
            </p:nvSpPr>
            <p:spPr>
              <a:xfrm rot="18543029">
                <a:off x="5455091" y="4646320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44621D6-09CD-4AC8-B8AC-CCA022F109B7}"/>
                </a:ext>
              </a:extLst>
            </p:cNvPr>
            <p:cNvCxnSpPr>
              <a:cxnSpLocks/>
            </p:cNvCxnSpPr>
            <p:nvPr/>
          </p:nvCxnSpPr>
          <p:spPr>
            <a:xfrm>
              <a:off x="898255" y="3905251"/>
              <a:ext cx="0" cy="33031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31BECD8-D5A9-4668-9EE5-0DE92E0B0716}"/>
                </a:ext>
              </a:extLst>
            </p:cNvPr>
            <p:cNvCxnSpPr>
              <a:cxnSpLocks/>
            </p:cNvCxnSpPr>
            <p:nvPr/>
          </p:nvCxnSpPr>
          <p:spPr>
            <a:xfrm>
              <a:off x="898255" y="3912552"/>
              <a:ext cx="237526" cy="56521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5BF4D60-E01C-4025-B4C1-FC5856B73C0C}"/>
              </a:ext>
            </a:extLst>
          </p:cNvPr>
          <p:cNvSpPr/>
          <p:nvPr/>
        </p:nvSpPr>
        <p:spPr>
          <a:xfrm>
            <a:off x="320442" y="4640743"/>
            <a:ext cx="7430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pattern on the clocks shows the time every half an hour.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the pattern is o’clock, half past, o’clock, half past, o’clock, half past.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two clocks show 4 o’clock and half past 4. </a:t>
            </a:r>
            <a:endParaRPr lang="en-GB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D6AD5FE-3B7C-4CEC-927F-07E7518D4E33}"/>
              </a:ext>
            </a:extLst>
          </p:cNvPr>
          <p:cNvCxnSpPr>
            <a:cxnSpLocks/>
          </p:cNvCxnSpPr>
          <p:nvPr/>
        </p:nvCxnSpPr>
        <p:spPr>
          <a:xfrm flipH="1" flipV="1">
            <a:off x="6585620" y="3575067"/>
            <a:ext cx="2618" cy="39493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D545D5-C77E-4C0D-8E1D-174CF02E5CDF}"/>
              </a:ext>
            </a:extLst>
          </p:cNvPr>
          <p:cNvCxnSpPr>
            <a:cxnSpLocks/>
          </p:cNvCxnSpPr>
          <p:nvPr/>
        </p:nvCxnSpPr>
        <p:spPr>
          <a:xfrm>
            <a:off x="6585620" y="3956128"/>
            <a:ext cx="270069" cy="1303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C3BD2B8-7C4F-4F91-93DD-55DBABB7517F}"/>
              </a:ext>
            </a:extLst>
          </p:cNvPr>
          <p:cNvCxnSpPr>
            <a:cxnSpLocks/>
          </p:cNvCxnSpPr>
          <p:nvPr/>
        </p:nvCxnSpPr>
        <p:spPr>
          <a:xfrm>
            <a:off x="7964007" y="3907317"/>
            <a:ext cx="4519" cy="3614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A845415-9292-429C-8C00-32DFAC3188F4}"/>
              </a:ext>
            </a:extLst>
          </p:cNvPr>
          <p:cNvCxnSpPr>
            <a:cxnSpLocks/>
          </p:cNvCxnSpPr>
          <p:nvPr/>
        </p:nvCxnSpPr>
        <p:spPr>
          <a:xfrm>
            <a:off x="7964007" y="3920657"/>
            <a:ext cx="222801" cy="2026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73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2D85AF3-EC25-4606-B2D9-AE114D211ECD}"/>
              </a:ext>
            </a:extLst>
          </p:cNvPr>
          <p:cNvSpPr/>
          <p:nvPr/>
        </p:nvSpPr>
        <p:spPr>
          <a:xfrm>
            <a:off x="274320" y="1242486"/>
            <a:ext cx="85944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read clock faces to tell the time to the hour and half past the hour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explain why the time is ‘__ o’clock’ or ‘half past __’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(I can create times using clocks with moveable hands)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C290DCF1-0772-44E8-9E4D-C379136F19E0}"/>
              </a:ext>
            </a:extLst>
          </p:cNvPr>
          <p:cNvSpPr txBox="1"/>
          <p:nvPr/>
        </p:nvSpPr>
        <p:spPr>
          <a:xfrm>
            <a:off x="274320" y="2308350"/>
            <a:ext cx="8594474" cy="10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Starter: </a:t>
            </a:r>
            <a:r>
              <a:rPr lang="en-GB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 in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Ava’s class are telling the time.</a:t>
            </a:r>
          </a:p>
          <a:p>
            <a:pPr>
              <a:lnSpc>
                <a:spcPct val="107000"/>
              </a:lnSpc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Do you agree with Ava? Can you explain your thinking?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02FA1C-EAF1-4110-8CEE-2BF02A6F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6071"/>
            <a:ext cx="1163344" cy="1025858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B3F8EBD-6617-4D85-A140-C19E885E9800}"/>
              </a:ext>
            </a:extLst>
          </p:cNvPr>
          <p:cNvSpPr/>
          <p:nvPr/>
        </p:nvSpPr>
        <p:spPr>
          <a:xfrm>
            <a:off x="1036318" y="3669003"/>
            <a:ext cx="2767586" cy="1415061"/>
          </a:xfrm>
          <a:prstGeom prst="wedgeEllipseCallout">
            <a:avLst>
              <a:gd name="adj1" fmla="val -52909"/>
              <a:gd name="adj2" fmla="val 66936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the time is very nearly 9 o’clock.</a:t>
            </a:r>
          </a:p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D783E6-21F5-4F49-B0B2-973D12AAEC77}"/>
              </a:ext>
            </a:extLst>
          </p:cNvPr>
          <p:cNvGrpSpPr/>
          <p:nvPr/>
        </p:nvGrpSpPr>
        <p:grpSpPr>
          <a:xfrm>
            <a:off x="4207309" y="3476742"/>
            <a:ext cx="2621281" cy="2487472"/>
            <a:chOff x="4207309" y="3476742"/>
            <a:chExt cx="2621281" cy="24874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3D12DB-7A64-461F-8D55-09FF948E2DD2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2257425" y="2062743"/>
              <a:chExt cx="3379407" cy="305847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2FD4D7E-2652-40EF-854B-41EE4DE63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D9A26B-1C66-48C0-A1EC-BA124E93209D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50C215C-EEEA-448B-AAAD-A0DE78638EF0}"/>
                </a:ext>
              </a:extLst>
            </p:cNvPr>
            <p:cNvSpPr/>
            <p:nvPr/>
          </p:nvSpPr>
          <p:spPr>
            <a:xfrm rot="18543029">
              <a:off x="5455092" y="4646632"/>
              <a:ext cx="125716" cy="12269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02621A-E4BE-4B09-9133-08C67ED2D54A}"/>
              </a:ext>
            </a:extLst>
          </p:cNvPr>
          <p:cNvCxnSpPr>
            <a:cxnSpLocks/>
          </p:cNvCxnSpPr>
          <p:nvPr/>
        </p:nvCxnSpPr>
        <p:spPr>
          <a:xfrm flipH="1">
            <a:off x="4737768" y="4694860"/>
            <a:ext cx="8071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35BEBC-C781-4E77-B3D0-E1BA7123AC1C}"/>
              </a:ext>
            </a:extLst>
          </p:cNvPr>
          <p:cNvCxnSpPr>
            <a:cxnSpLocks/>
          </p:cNvCxnSpPr>
          <p:nvPr/>
        </p:nvCxnSpPr>
        <p:spPr>
          <a:xfrm flipH="1" flipV="1">
            <a:off x="5430705" y="4213929"/>
            <a:ext cx="101049" cy="5065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63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2D85AF3-EC25-4606-B2D9-AE114D211ECD}"/>
              </a:ext>
            </a:extLst>
          </p:cNvPr>
          <p:cNvSpPr/>
          <p:nvPr/>
        </p:nvSpPr>
        <p:spPr>
          <a:xfrm>
            <a:off x="274320" y="1242486"/>
            <a:ext cx="85944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read clock faces to tell the time to the hour and half past the hour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explain why the time is ‘__ o’clock’ or ‘half past __’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(I can create times using clocks with moveable hands)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C290DCF1-0772-44E8-9E4D-C379136F19E0}"/>
              </a:ext>
            </a:extLst>
          </p:cNvPr>
          <p:cNvSpPr txBox="1"/>
          <p:nvPr/>
        </p:nvSpPr>
        <p:spPr>
          <a:xfrm>
            <a:off x="274320" y="2308350"/>
            <a:ext cx="8594474" cy="10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Starter: </a:t>
            </a:r>
            <a:r>
              <a:rPr lang="en-GB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 in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Ava’s class are telling the time.</a:t>
            </a:r>
          </a:p>
          <a:p>
            <a:pPr>
              <a:lnSpc>
                <a:spcPct val="107000"/>
              </a:lnSpc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Do you agree with Ava? Can you explain your thinking?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02FA1C-EAF1-4110-8CEE-2BF02A6F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258740"/>
            <a:ext cx="1163344" cy="1025858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B3F8EBD-6617-4D85-A140-C19E885E9800}"/>
              </a:ext>
            </a:extLst>
          </p:cNvPr>
          <p:cNvSpPr/>
          <p:nvPr/>
        </p:nvSpPr>
        <p:spPr>
          <a:xfrm>
            <a:off x="1272912" y="3279298"/>
            <a:ext cx="2767586" cy="1415061"/>
          </a:xfrm>
          <a:prstGeom prst="wedgeEllipseCallout">
            <a:avLst>
              <a:gd name="adj1" fmla="val -52909"/>
              <a:gd name="adj2" fmla="val 66936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that the time is very nearly 9 o’clock.</a:t>
            </a:r>
          </a:p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E7CA7D-2866-4102-BC7E-9CBB66E652F6}"/>
              </a:ext>
            </a:extLst>
          </p:cNvPr>
          <p:cNvGrpSpPr/>
          <p:nvPr/>
        </p:nvGrpSpPr>
        <p:grpSpPr>
          <a:xfrm>
            <a:off x="4262173" y="3214457"/>
            <a:ext cx="2621281" cy="2487472"/>
            <a:chOff x="4207309" y="3476742"/>
            <a:chExt cx="2621281" cy="24874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D783E6-21F5-4F49-B0B2-973D12AAEC77}"/>
                </a:ext>
              </a:extLst>
            </p:cNvPr>
            <p:cNvGrpSpPr/>
            <p:nvPr/>
          </p:nvGrpSpPr>
          <p:grpSpPr>
            <a:xfrm>
              <a:off x="4207309" y="3476742"/>
              <a:ext cx="2621281" cy="2487472"/>
              <a:chOff x="4207309" y="3476742"/>
              <a:chExt cx="2621281" cy="24874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63D12DB-7A64-461F-8D55-09FF948E2DD2}"/>
                  </a:ext>
                </a:extLst>
              </p:cNvPr>
              <p:cNvGrpSpPr/>
              <p:nvPr/>
            </p:nvGrpSpPr>
            <p:grpSpPr>
              <a:xfrm>
                <a:off x="4207309" y="3476742"/>
                <a:ext cx="2621281" cy="2487472"/>
                <a:chOff x="2257425" y="2062743"/>
                <a:chExt cx="3379407" cy="3058479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12FD4D7E-2652-40EF-854B-41EE4DE63B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0800000" flipH="1" flipV="1">
                  <a:off x="2257425" y="2062743"/>
                  <a:ext cx="3379407" cy="3058479"/>
                </a:xfrm>
                <a:prstGeom prst="rect">
                  <a:avLst/>
                </a:prstGeom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ED9A26B-1C66-48C0-A1EC-BA124E93209D}"/>
                    </a:ext>
                  </a:extLst>
                </p:cNvPr>
                <p:cNvSpPr/>
                <p:nvPr/>
              </p:nvSpPr>
              <p:spPr>
                <a:xfrm>
                  <a:off x="3676649" y="3057525"/>
                  <a:ext cx="1114425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50C215C-EEEA-448B-AAAD-A0DE78638EF0}"/>
                  </a:ext>
                </a:extLst>
              </p:cNvPr>
              <p:cNvSpPr/>
              <p:nvPr/>
            </p:nvSpPr>
            <p:spPr>
              <a:xfrm rot="18543029">
                <a:off x="5455092" y="4646632"/>
                <a:ext cx="125716" cy="1226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202621A-E4BE-4B09-9133-08C67ED2D5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7768" y="4694860"/>
              <a:ext cx="80717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335BEBC-C781-4E77-B3D0-E1BA7123AC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30705" y="4213929"/>
              <a:ext cx="101049" cy="5065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51BB1F6-8086-4C93-8B17-FA12815B272F}"/>
              </a:ext>
            </a:extLst>
          </p:cNvPr>
          <p:cNvSpPr/>
          <p:nvPr/>
        </p:nvSpPr>
        <p:spPr>
          <a:xfrm>
            <a:off x="164592" y="5692763"/>
            <a:ext cx="8644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 is not correct. She has mixed up the hour and the minute hand. For 9 o’clock,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hour hand points to the 9 and the minute hand points to the 12.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2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43115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866553" y="1346184"/>
            <a:ext cx="697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match the meals to the approximate times that they would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probably be eaten on a school day?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58E92-E754-455A-AE45-8D778660966C}"/>
              </a:ext>
            </a:extLst>
          </p:cNvPr>
          <p:cNvSpPr/>
          <p:nvPr/>
        </p:nvSpPr>
        <p:spPr>
          <a:xfrm>
            <a:off x="596591" y="5844594"/>
            <a:ext cx="8006696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use a clock to show the position of the hands for these times?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2F085E-A938-4249-8AA2-691F515C6754}"/>
              </a:ext>
            </a:extLst>
          </p:cNvPr>
          <p:cNvSpPr/>
          <p:nvPr/>
        </p:nvSpPr>
        <p:spPr>
          <a:xfrm>
            <a:off x="1870864" y="5154250"/>
            <a:ext cx="1481898" cy="556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supper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0A8719-645A-4022-B8D1-E77097F5B753}"/>
              </a:ext>
            </a:extLst>
          </p:cNvPr>
          <p:cNvSpPr/>
          <p:nvPr/>
        </p:nvSpPr>
        <p:spPr>
          <a:xfrm>
            <a:off x="2142297" y="4310692"/>
            <a:ext cx="934720" cy="5083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C08D6D-9B8F-4284-9EA5-5887107AEA84}"/>
              </a:ext>
            </a:extLst>
          </p:cNvPr>
          <p:cNvSpPr/>
          <p:nvPr/>
        </p:nvSpPr>
        <p:spPr>
          <a:xfrm>
            <a:off x="1624138" y="2260946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A9710D-F390-4DE4-B919-F925F6C04C85}"/>
              </a:ext>
            </a:extLst>
          </p:cNvPr>
          <p:cNvSpPr/>
          <p:nvPr/>
        </p:nvSpPr>
        <p:spPr>
          <a:xfrm>
            <a:off x="1866553" y="3286507"/>
            <a:ext cx="1486209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76CF5E-B246-4627-B57B-1B928B230424}"/>
              </a:ext>
            </a:extLst>
          </p:cNvPr>
          <p:cNvSpPr/>
          <p:nvPr/>
        </p:nvSpPr>
        <p:spPr>
          <a:xfrm>
            <a:off x="5659120" y="2248907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5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D0DABD-4922-445A-AB9E-F1834060208F}"/>
              </a:ext>
            </a:extLst>
          </p:cNvPr>
          <p:cNvSpPr/>
          <p:nvPr/>
        </p:nvSpPr>
        <p:spPr>
          <a:xfrm>
            <a:off x="5659120" y="4177137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o’clock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387E8D-8E71-44CD-903B-928ECCEB194A}"/>
              </a:ext>
            </a:extLst>
          </p:cNvPr>
          <p:cNvSpPr/>
          <p:nvPr/>
        </p:nvSpPr>
        <p:spPr>
          <a:xfrm>
            <a:off x="5659120" y="5043614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7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66A42F-76C2-4FB1-B29D-F7817225BDD5}"/>
              </a:ext>
            </a:extLst>
          </p:cNvPr>
          <p:cNvSpPr/>
          <p:nvPr/>
        </p:nvSpPr>
        <p:spPr>
          <a:xfrm>
            <a:off x="5659120" y="3230691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8 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5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989898" y="1348393"/>
            <a:ext cx="697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match the meals to the approximate times that they would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probably be eaten on a school day?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58E92-E754-455A-AE45-8D778660966C}"/>
              </a:ext>
            </a:extLst>
          </p:cNvPr>
          <p:cNvSpPr/>
          <p:nvPr/>
        </p:nvSpPr>
        <p:spPr>
          <a:xfrm>
            <a:off x="596591" y="5844594"/>
            <a:ext cx="8006696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use a clock to show the position of the hands for these times?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2F085E-A938-4249-8AA2-691F515C6754}"/>
              </a:ext>
            </a:extLst>
          </p:cNvPr>
          <p:cNvSpPr/>
          <p:nvPr/>
        </p:nvSpPr>
        <p:spPr>
          <a:xfrm>
            <a:off x="1870864" y="5154250"/>
            <a:ext cx="1481898" cy="556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supper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0A8719-645A-4022-B8D1-E77097F5B753}"/>
              </a:ext>
            </a:extLst>
          </p:cNvPr>
          <p:cNvSpPr/>
          <p:nvPr/>
        </p:nvSpPr>
        <p:spPr>
          <a:xfrm>
            <a:off x="2142297" y="4310692"/>
            <a:ext cx="934720" cy="5083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C08D6D-9B8F-4284-9EA5-5887107AEA84}"/>
              </a:ext>
            </a:extLst>
          </p:cNvPr>
          <p:cNvSpPr/>
          <p:nvPr/>
        </p:nvSpPr>
        <p:spPr>
          <a:xfrm>
            <a:off x="1624138" y="2260946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A9710D-F390-4DE4-B919-F925F6C04C85}"/>
              </a:ext>
            </a:extLst>
          </p:cNvPr>
          <p:cNvSpPr/>
          <p:nvPr/>
        </p:nvSpPr>
        <p:spPr>
          <a:xfrm>
            <a:off x="1866553" y="3286507"/>
            <a:ext cx="1486209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76CF5E-B246-4627-B57B-1B928B230424}"/>
              </a:ext>
            </a:extLst>
          </p:cNvPr>
          <p:cNvSpPr/>
          <p:nvPr/>
        </p:nvSpPr>
        <p:spPr>
          <a:xfrm>
            <a:off x="5659120" y="2248907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5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D0DABD-4922-445A-AB9E-F1834060208F}"/>
              </a:ext>
            </a:extLst>
          </p:cNvPr>
          <p:cNvSpPr/>
          <p:nvPr/>
        </p:nvSpPr>
        <p:spPr>
          <a:xfrm>
            <a:off x="5659120" y="4177137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o’clock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387E8D-8E71-44CD-903B-928ECCEB194A}"/>
              </a:ext>
            </a:extLst>
          </p:cNvPr>
          <p:cNvSpPr/>
          <p:nvPr/>
        </p:nvSpPr>
        <p:spPr>
          <a:xfrm>
            <a:off x="5659120" y="5043614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7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66A42F-76C2-4FB1-B29D-F7817225BDD5}"/>
              </a:ext>
            </a:extLst>
          </p:cNvPr>
          <p:cNvSpPr/>
          <p:nvPr/>
        </p:nvSpPr>
        <p:spPr>
          <a:xfrm>
            <a:off x="5659120" y="3230691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8 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74A3B5-71D8-4FA6-87AD-F3FFDE0CA738}"/>
              </a:ext>
            </a:extLst>
          </p:cNvPr>
          <p:cNvCxnSpPr>
            <a:stCxn id="7" idx="3"/>
            <a:endCxn id="11" idx="1"/>
          </p:cNvCxnSpPr>
          <p:nvPr/>
        </p:nvCxnSpPr>
        <p:spPr>
          <a:xfrm>
            <a:off x="3595178" y="2605430"/>
            <a:ext cx="2063942" cy="2782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8DFE2F-7E52-4245-AABA-F316BDCC0D9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3077017" y="2593391"/>
            <a:ext cx="2582103" cy="19714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A34EB0-11D3-4294-A3DF-C3446BABFFE2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336098" y="3575175"/>
            <a:ext cx="2323022" cy="1934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46976B-837E-455B-9F1D-2EED41FA858C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3352762" y="3630991"/>
            <a:ext cx="2306358" cy="890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06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58E92-E754-455A-AE45-8D778660966C}"/>
              </a:ext>
            </a:extLst>
          </p:cNvPr>
          <p:cNvSpPr/>
          <p:nvPr/>
        </p:nvSpPr>
        <p:spPr>
          <a:xfrm>
            <a:off x="596591" y="5844594"/>
            <a:ext cx="8006696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use a clock to show the position of the hands for these times?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C08D6D-9B8F-4284-9EA5-5887107AEA84}"/>
              </a:ext>
            </a:extLst>
          </p:cNvPr>
          <p:cNvSpPr/>
          <p:nvPr/>
        </p:nvSpPr>
        <p:spPr>
          <a:xfrm>
            <a:off x="717742" y="2145376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 in the morning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76CF5E-B246-4627-B57B-1B928B230424}"/>
              </a:ext>
            </a:extLst>
          </p:cNvPr>
          <p:cNvSpPr/>
          <p:nvPr/>
        </p:nvSpPr>
        <p:spPr>
          <a:xfrm>
            <a:off x="5398580" y="2138538"/>
            <a:ext cx="211328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12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D0DABD-4922-445A-AB9E-F1834060208F}"/>
              </a:ext>
            </a:extLst>
          </p:cNvPr>
          <p:cNvSpPr/>
          <p:nvPr/>
        </p:nvSpPr>
        <p:spPr>
          <a:xfrm>
            <a:off x="5478049" y="3084516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5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387E8D-8E71-44CD-903B-928ECCEB194A}"/>
              </a:ext>
            </a:extLst>
          </p:cNvPr>
          <p:cNvSpPr/>
          <p:nvPr/>
        </p:nvSpPr>
        <p:spPr>
          <a:xfrm>
            <a:off x="5469700" y="4965202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1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66A42F-76C2-4FB1-B29D-F7817225BDD5}"/>
              </a:ext>
            </a:extLst>
          </p:cNvPr>
          <p:cNvSpPr/>
          <p:nvPr/>
        </p:nvSpPr>
        <p:spPr>
          <a:xfrm>
            <a:off x="5478049" y="4030245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o’clock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8D84E-83B8-4502-92CE-FD5D6EE6EC1F}"/>
              </a:ext>
            </a:extLst>
          </p:cNvPr>
          <p:cNvSpPr/>
          <p:nvPr/>
        </p:nvSpPr>
        <p:spPr>
          <a:xfrm>
            <a:off x="717742" y="3084516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 for lunch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BBBED-B122-4B0A-90F4-5D28BE1D1531}"/>
              </a:ext>
            </a:extLst>
          </p:cNvPr>
          <p:cNvSpPr/>
          <p:nvPr/>
        </p:nvSpPr>
        <p:spPr>
          <a:xfrm>
            <a:off x="717742" y="3994985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 in the afternoon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5F11B9-6895-451E-BF4A-807EA9421FBE}"/>
              </a:ext>
            </a:extLst>
          </p:cNvPr>
          <p:cNvSpPr/>
          <p:nvPr/>
        </p:nvSpPr>
        <p:spPr>
          <a:xfrm>
            <a:off x="717742" y="4938495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 in the evening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3001A-0111-4E83-A152-13F831403162}"/>
              </a:ext>
            </a:extLst>
          </p:cNvPr>
          <p:cNvSpPr txBox="1"/>
          <p:nvPr/>
        </p:nvSpPr>
        <p:spPr>
          <a:xfrm>
            <a:off x="1989899" y="1348393"/>
            <a:ext cx="606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the opening and closing times of a shop.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match the labels below to their best fit times?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9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A9BF-236A-4E33-91D5-6CE52BDEDDF5}"/>
              </a:ext>
            </a:extLst>
          </p:cNvPr>
          <p:cNvSpPr txBox="1"/>
          <p:nvPr/>
        </p:nvSpPr>
        <p:spPr>
          <a:xfrm>
            <a:off x="1989898" y="1348393"/>
            <a:ext cx="697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are the opening and closing times of a shop.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match the labels below to their best fit times?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58E92-E754-455A-AE45-8D778660966C}"/>
              </a:ext>
            </a:extLst>
          </p:cNvPr>
          <p:cNvSpPr/>
          <p:nvPr/>
        </p:nvSpPr>
        <p:spPr>
          <a:xfrm>
            <a:off x="596591" y="5844594"/>
            <a:ext cx="8006696" cy="405882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use a clock to show the position of the hands for these times?</a:t>
            </a:r>
            <a:endParaRPr lang="en-GB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C08D6D-9B8F-4284-9EA5-5887107AEA84}"/>
              </a:ext>
            </a:extLst>
          </p:cNvPr>
          <p:cNvSpPr/>
          <p:nvPr/>
        </p:nvSpPr>
        <p:spPr>
          <a:xfrm>
            <a:off x="717742" y="2145376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 in the morning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76CF5E-B246-4627-B57B-1B928B230424}"/>
              </a:ext>
            </a:extLst>
          </p:cNvPr>
          <p:cNvSpPr/>
          <p:nvPr/>
        </p:nvSpPr>
        <p:spPr>
          <a:xfrm>
            <a:off x="5398580" y="2138538"/>
            <a:ext cx="211328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12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D0DABD-4922-445A-AB9E-F1834060208F}"/>
              </a:ext>
            </a:extLst>
          </p:cNvPr>
          <p:cNvSpPr/>
          <p:nvPr/>
        </p:nvSpPr>
        <p:spPr>
          <a:xfrm>
            <a:off x="5478049" y="3084516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5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387E8D-8E71-44CD-903B-928ECCEB194A}"/>
              </a:ext>
            </a:extLst>
          </p:cNvPr>
          <p:cNvSpPr/>
          <p:nvPr/>
        </p:nvSpPr>
        <p:spPr>
          <a:xfrm>
            <a:off x="5469700" y="4965202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1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66A42F-76C2-4FB1-B29D-F7817225BDD5}"/>
              </a:ext>
            </a:extLst>
          </p:cNvPr>
          <p:cNvSpPr/>
          <p:nvPr/>
        </p:nvSpPr>
        <p:spPr>
          <a:xfrm>
            <a:off x="5478049" y="4030245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o’clock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8D84E-83B8-4502-92CE-FD5D6EE6EC1F}"/>
              </a:ext>
            </a:extLst>
          </p:cNvPr>
          <p:cNvSpPr/>
          <p:nvPr/>
        </p:nvSpPr>
        <p:spPr>
          <a:xfrm>
            <a:off x="717742" y="3084516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 for lunch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BBBED-B122-4B0A-90F4-5D28BE1D1531}"/>
              </a:ext>
            </a:extLst>
          </p:cNvPr>
          <p:cNvSpPr/>
          <p:nvPr/>
        </p:nvSpPr>
        <p:spPr>
          <a:xfrm>
            <a:off x="717742" y="3994985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 in the afternoon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5F11B9-6895-451E-BF4A-807EA9421FBE}"/>
              </a:ext>
            </a:extLst>
          </p:cNvPr>
          <p:cNvSpPr/>
          <p:nvPr/>
        </p:nvSpPr>
        <p:spPr>
          <a:xfrm>
            <a:off x="717742" y="4938495"/>
            <a:ext cx="1971040" cy="68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 in the evening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CD6593-80B0-462D-9961-F0FC946D0F7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688782" y="2500311"/>
            <a:ext cx="2789267" cy="1874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807208-A5DE-4C13-9978-367D0BC6D2E6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680433" y="2483022"/>
            <a:ext cx="2718147" cy="941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029579-4B42-43C6-8CEA-7D61DBBDC75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697131" y="4339469"/>
            <a:ext cx="2772569" cy="970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A5E588-9622-4806-92B0-C48095DD5C6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697131" y="3429000"/>
            <a:ext cx="2780918" cy="19048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6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1686557B-6EA3-4E20-886F-DDBF0F4BFBB7}"/>
              </a:ext>
            </a:extLst>
          </p:cNvPr>
          <p:cNvSpPr txBox="1"/>
          <p:nvPr/>
        </p:nvSpPr>
        <p:spPr>
          <a:xfrm>
            <a:off x="227894" y="1266119"/>
            <a:ext cx="139700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38993-E0CF-472D-A5E5-7F72D16CC5E1}"/>
              </a:ext>
            </a:extLst>
          </p:cNvPr>
          <p:cNvSpPr txBox="1"/>
          <p:nvPr/>
        </p:nvSpPr>
        <p:spPr>
          <a:xfrm>
            <a:off x="1516899" y="1277179"/>
            <a:ext cx="7113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Riley’s school, Key Stage 1 children have a break at half past 10.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agree with Riley?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1E6E0-4128-4C24-8201-402AB8CBC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03867" y="4163940"/>
            <a:ext cx="1165367" cy="92333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0B15F87-FFB8-4CFE-AAC7-A653BBBD0A17}"/>
              </a:ext>
            </a:extLst>
          </p:cNvPr>
          <p:cNvSpPr/>
          <p:nvPr/>
        </p:nvSpPr>
        <p:spPr>
          <a:xfrm>
            <a:off x="2529840" y="2416420"/>
            <a:ext cx="4765040" cy="2053980"/>
          </a:xfrm>
          <a:prstGeom prst="cloudCallout">
            <a:avLst>
              <a:gd name="adj1" fmla="val -44684"/>
              <a:gd name="adj2" fmla="val 57849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time is half past 10, the minute hand will be pointing straight at the 6, and the hour hand will be pointing straight at the 10.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FC7D9-716D-4AD9-9312-5E2EDCBBAAE5}"/>
              </a:ext>
            </a:extLst>
          </p:cNvPr>
          <p:cNvSpPr/>
          <p:nvPr/>
        </p:nvSpPr>
        <p:spPr>
          <a:xfrm>
            <a:off x="5504688" y="4715202"/>
            <a:ext cx="3382674" cy="1384995"/>
          </a:xfrm>
          <a:prstGeom prst="rect">
            <a:avLst/>
          </a:prstGeom>
          <a:solidFill>
            <a:srgbClr val="13BD8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classroom clock has stopped.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battery is changed.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teacher puts the hands to the right time of half past 2.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will the two hands be? Why? </a:t>
            </a:r>
          </a:p>
        </p:txBody>
      </p:sp>
    </p:spTree>
    <p:extLst>
      <p:ext uri="{BB962C8B-B14F-4D97-AF65-F5344CB8AC3E}">
        <p14:creationId xmlns:p14="http://schemas.microsoft.com/office/powerpoint/2010/main" val="105715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E59F4B72F2044A12DE555EA232715" ma:contentTypeVersion="7" ma:contentTypeDescription="Create a new document." ma:contentTypeScope="" ma:versionID="01ce5e759d18062581c7fe492f0c1e5d">
  <xsd:schema xmlns:xsd="http://www.w3.org/2001/XMLSchema" xmlns:xs="http://www.w3.org/2001/XMLSchema" xmlns:p="http://schemas.microsoft.com/office/2006/metadata/properties" xmlns:ns3="9c2a077b-75e6-4971-a80d-58ca278ae291" targetNamespace="http://schemas.microsoft.com/office/2006/metadata/properties" ma:root="true" ma:fieldsID="76e7677b5507b020b1323293da1d5599" ns3:_="">
    <xsd:import namespace="9c2a077b-75e6-4971-a80d-58ca278ae2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a077b-75e6-4971-a80d-58ca278ae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5AAD53-3A15-438E-B17E-41E94E683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a077b-75e6-4971-a80d-58ca278ae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E01D4F-9C55-4C38-AC28-D106F10642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7E2DDE-0825-4CBF-8F12-763996524C9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35187</TotalTime>
  <Words>1547</Words>
  <Application>Microsoft Office PowerPoint</Application>
  <PresentationFormat>On-screen Show (4:3)</PresentationFormat>
  <Paragraphs>216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-apple-system</vt:lpstr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rob.langman@thirdspacelearning.com</dc:creator>
  <cp:lastModifiedBy>Hannah Searle</cp:lastModifiedBy>
  <cp:revision>1251</cp:revision>
  <dcterms:created xsi:type="dcterms:W3CDTF">2018-09-08T23:27:11Z</dcterms:created>
  <dcterms:modified xsi:type="dcterms:W3CDTF">2020-03-31T16:29:43Z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0x0101005EFE59F4B72F2044A12DE555EA232715</vt:lpwstr>
  </property>
</Properties>
</file>