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handoutMasterIdLst>
    <p:handoutMasterId r:id="rId35"/>
  </p:handoutMasterIdLst>
  <p:sldIdLst>
    <p:sldId id="269" r:id="rId5"/>
    <p:sldId id="536" r:id="rId6"/>
    <p:sldId id="1279" r:id="rId7"/>
    <p:sldId id="1502" r:id="rId8"/>
    <p:sldId id="1260" r:id="rId9"/>
    <p:sldId id="1503" r:id="rId10"/>
    <p:sldId id="1504" r:id="rId11"/>
    <p:sldId id="1505" r:id="rId12"/>
    <p:sldId id="1265" r:id="rId13"/>
    <p:sldId id="1506" r:id="rId14"/>
    <p:sldId id="1500" r:id="rId15"/>
    <p:sldId id="1507" r:id="rId16"/>
    <p:sldId id="1508" r:id="rId17"/>
    <p:sldId id="1509" r:id="rId18"/>
    <p:sldId id="1510" r:id="rId19"/>
    <p:sldId id="1511" r:id="rId20"/>
    <p:sldId id="1270" r:id="rId21"/>
    <p:sldId id="1512" r:id="rId22"/>
    <p:sldId id="1501" r:id="rId23"/>
    <p:sldId id="1513" r:id="rId24"/>
    <p:sldId id="1514" r:id="rId25"/>
    <p:sldId id="1515" r:id="rId26"/>
    <p:sldId id="1516" r:id="rId27"/>
    <p:sldId id="1517" r:id="rId28"/>
    <p:sldId id="1227" r:id="rId29"/>
    <p:sldId id="1518" r:id="rId30"/>
    <p:sldId id="1479" r:id="rId31"/>
    <p:sldId id="1519" r:id="rId32"/>
    <p:sldId id="46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Adams" initials="SA" lastIdx="2" clrIdx="0">
    <p:extLst>
      <p:ext uri="{19B8F6BF-5375-455C-9EA6-DF929625EA0E}">
        <p15:presenceInfo xmlns:p15="http://schemas.microsoft.com/office/powerpoint/2012/main" userId="c7848c65ae9810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BD8A"/>
    <a:srgbClr val="DA2E41"/>
    <a:srgbClr val="ECEEF1"/>
    <a:srgbClr val="0CC1D9"/>
    <a:srgbClr val="388CDA"/>
    <a:srgbClr val="000000"/>
    <a:srgbClr val="FADF47"/>
    <a:srgbClr val="EE7C3E"/>
    <a:srgbClr val="C73A43"/>
    <a:srgbClr val="8A9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00" autoAdjust="0"/>
    <p:restoredTop sz="93750" autoAdjust="0"/>
  </p:normalViewPr>
  <p:slideViewPr>
    <p:cSldViewPr snapToGrid="0">
      <p:cViewPr varScale="1">
        <p:scale>
          <a:sx n="114" d="100"/>
          <a:sy n="114" d="100"/>
        </p:scale>
        <p:origin x="170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FA6121-F08B-43D5-A73C-8469CA1601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8C7584-60F8-43CC-8EBE-D4335CB7C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E045B-FD82-4860-9E1B-5A36C48E4CF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3BD999-DFEB-41FE-9B96-DE497F5966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E85CF7-A3F4-4E16-A800-5BA3BDFE09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54A71-9147-4AD9-B7E5-937BFCAB7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049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29D1C-8C3E-4310-9EF0-019410E55AD5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E0C4-5D00-42C4-BE61-F78AE99EE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0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87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75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thirdspacelearning.com/ub-interventions-general/?utm_source=download&amp;utm_medium=resource&amp;utm_campaign=tsl_february_2019&amp;utm_content=26_02_19_wr_ppt_year3_fractions_sp5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E977A0-D59B-4127-B988-0357B17748EC}"/>
              </a:ext>
            </a:extLst>
          </p:cNvPr>
          <p:cNvSpPr/>
          <p:nvPr userDrawn="1"/>
        </p:nvSpPr>
        <p:spPr>
          <a:xfrm>
            <a:off x="-35226" y="6408064"/>
            <a:ext cx="9179226" cy="500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B37979D-0168-493E-96C8-3F8ECF001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388" y="6529811"/>
            <a:ext cx="2646941" cy="222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336576"/>
            <a:ext cx="8720586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b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388CDA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3"/>
              </a:rPr>
              <a:t>thirdspacelearning.com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Specialist 1-to-1 </a:t>
            </a:r>
            <a:r>
              <a:rPr lang="en-US" sz="11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maths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interventions and curriculum resources</a:t>
            </a: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0" y="520414"/>
            <a:ext cx="893657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compare durations of time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31/03/2020</a:t>
            </a:fld>
            <a:endParaRPr lang="en-GB" sz="1200" b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07FC3F-7365-4933-9E8E-EEAA8523F64D}"/>
              </a:ext>
            </a:extLst>
          </p:cNvPr>
          <p:cNvSpPr/>
          <p:nvPr userDrawn="1"/>
        </p:nvSpPr>
        <p:spPr>
          <a:xfrm>
            <a:off x="7253866" y="114125"/>
            <a:ext cx="16641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2 Time Lesson 6</a:t>
            </a:r>
            <a:endParaRPr lang="en-US" sz="1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25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2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72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0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 descr="Template-blue.jp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088" y="61915"/>
            <a:ext cx="9026525" cy="673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corner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1" y="6356353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9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17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26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34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43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51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6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69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32" descr="logo-01.png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1823" y="281412"/>
            <a:ext cx="1046636" cy="11302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174002" y="4770438"/>
            <a:ext cx="2846291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fontAlgn="base">
              <a:defRPr/>
            </a:pPr>
            <a:r>
              <a:rPr lang="en-GB" sz="6600" b="1" kern="1200" dirty="0">
                <a:solidFill>
                  <a:prstClr val="white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  <a:r>
              <a:rPr lang="en-GB" sz="6600" b="1" kern="1200" dirty="0">
                <a:solidFill>
                  <a:prstClr val="black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4776789"/>
            <a:ext cx="2854569" cy="1171575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43836" y="4776788"/>
            <a:ext cx="3196004" cy="1192212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141" y="1473624"/>
            <a:ext cx="8298474" cy="2749550"/>
          </a:xfrm>
        </p:spPr>
        <p:txBody>
          <a:bodyPr/>
          <a:lstStyle>
            <a:lvl1pPr marL="112544" indent="0" algn="ctr">
              <a:buNone/>
              <a:defRPr sz="4505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19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521242"/>
            <a:ext cx="872058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226024" y="768298"/>
            <a:ext cx="4092229" cy="55707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Third Space Learning we provide personalised online lessons from specialist maths tutors to support the target groups in your school.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These ready-to-go slides are designed to work alongside our interventions to supplement quality first teaching and raise attainment in maths for all pupils.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find out more about how you could use our 1-to-1 interventions year-round to boost maths progress in your school then get in touch: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020 3771 0095 hello@thirdspacelearning.com</a:t>
            </a: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 through 1-to-1 conversations… </a:t>
            </a: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31/03/2020</a:t>
            </a:fld>
            <a:endParaRPr lang="en-GB" sz="12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23DD0-83B0-4B69-80F5-CF1108C23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r="15217" b="277"/>
          <a:stretch/>
        </p:blipFill>
        <p:spPr>
          <a:xfrm>
            <a:off x="4745385" y="509525"/>
            <a:ext cx="4398616" cy="6348475"/>
          </a:xfrm>
          <a:prstGeom prst="rect">
            <a:avLst/>
          </a:prstGeom>
        </p:spPr>
      </p:pic>
      <p:pic>
        <p:nvPicPr>
          <p:cNvPr id="10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39FB0-A222-4335-A10C-2ADEF832E6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6024" y="6409707"/>
            <a:ext cx="2646941" cy="22226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AEEA50-6C51-4F14-8E55-CAAB306377C7}"/>
              </a:ext>
            </a:extLst>
          </p:cNvPr>
          <p:cNvSpPr/>
          <p:nvPr userDrawn="1"/>
        </p:nvSpPr>
        <p:spPr>
          <a:xfrm>
            <a:off x="7253866" y="115904"/>
            <a:ext cx="16641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2 Time Lesson 6</a:t>
            </a:r>
            <a:endParaRPr lang="en-US" sz="1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27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7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0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1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52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A37B-D5E0-478A-B25A-3535C3D71C6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2398" y="5537782"/>
            <a:ext cx="7420952" cy="1007852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Lesson 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95141" y="2451312"/>
            <a:ext cx="8298474" cy="1955376"/>
          </a:xfrm>
        </p:spPr>
        <p:txBody>
          <a:bodyPr/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Ready-to-go Lesson Slides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Year 2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D22F3B0-BBDC-464D-AF67-4B8B4DBD3A1F}"/>
              </a:ext>
            </a:extLst>
          </p:cNvPr>
          <p:cNvSpPr txBox="1">
            <a:spLocks/>
          </p:cNvSpPr>
          <p:nvPr/>
        </p:nvSpPr>
        <p:spPr>
          <a:xfrm>
            <a:off x="8145438" y="6334311"/>
            <a:ext cx="998562" cy="4226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1254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kern="1200">
                <a:solidFill>
                  <a:schemeClr val="bg1"/>
                </a:solidFill>
                <a:latin typeface="Bryant Bold" panose="020B050304000002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Sum1</a:t>
            </a:r>
          </a:p>
        </p:txBody>
      </p:sp>
    </p:spTree>
    <p:extLst>
      <p:ext uri="{BB962C8B-B14F-4D97-AF65-F5344CB8AC3E}">
        <p14:creationId xmlns:p14="http://schemas.microsoft.com/office/powerpoint/2010/main" val="12340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0">
            <a:extLst>
              <a:ext uri="{FF2B5EF4-FFF2-40B4-BE49-F238E27FC236}">
                <a16:creationId xmlns:a16="http://schemas.microsoft.com/office/drawing/2014/main" id="{1686557B-6EA3-4E20-886F-DDBF0F4BFBB7}"/>
              </a:ext>
            </a:extLst>
          </p:cNvPr>
          <p:cNvSpPr txBox="1"/>
          <p:nvPr/>
        </p:nvSpPr>
        <p:spPr>
          <a:xfrm>
            <a:off x="94642" y="988600"/>
            <a:ext cx="1397000" cy="50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1: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438993-E0CF-472D-A5E5-7F72D16CC5E1}"/>
              </a:ext>
            </a:extLst>
          </p:cNvPr>
          <p:cNvSpPr txBox="1"/>
          <p:nvPr/>
        </p:nvSpPr>
        <p:spPr>
          <a:xfrm>
            <a:off x="1360620" y="988575"/>
            <a:ext cx="7790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put these six times in order on the track?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Start with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longest time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and end with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shortest time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the end.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E7F94A3-B4B2-4DDA-A660-438EDB4E1409}"/>
              </a:ext>
            </a:extLst>
          </p:cNvPr>
          <p:cNvSpPr/>
          <p:nvPr/>
        </p:nvSpPr>
        <p:spPr>
          <a:xfrm rot="18230973">
            <a:off x="3984567" y="3903080"/>
            <a:ext cx="235868" cy="903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499AE16-7949-44EC-B592-0C7062B8A586}"/>
              </a:ext>
            </a:extLst>
          </p:cNvPr>
          <p:cNvSpPr/>
          <p:nvPr/>
        </p:nvSpPr>
        <p:spPr>
          <a:xfrm rot="18372242">
            <a:off x="3845542" y="3106248"/>
            <a:ext cx="128759" cy="585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EA36B5F-4041-431B-B773-42273B987793}"/>
              </a:ext>
            </a:extLst>
          </p:cNvPr>
          <p:cNvSpPr/>
          <p:nvPr/>
        </p:nvSpPr>
        <p:spPr>
          <a:xfrm>
            <a:off x="4192987" y="4525063"/>
            <a:ext cx="101600" cy="10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5CFD9F5-74C0-4ADC-BE28-6E42A3FEE014}"/>
              </a:ext>
            </a:extLst>
          </p:cNvPr>
          <p:cNvSpPr/>
          <p:nvPr/>
        </p:nvSpPr>
        <p:spPr>
          <a:xfrm rot="18810447">
            <a:off x="3910961" y="4259815"/>
            <a:ext cx="66675" cy="46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BD2B318-AB4C-48E9-9C67-22C2EEEDE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507768"/>
              </p:ext>
            </p:extLst>
          </p:nvPr>
        </p:nvGraphicFramePr>
        <p:xfrm>
          <a:off x="94642" y="2343996"/>
          <a:ext cx="887953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9922">
                  <a:extLst>
                    <a:ext uri="{9D8B030D-6E8A-4147-A177-3AD203B41FA5}">
                      <a16:colId xmlns:a16="http://schemas.microsoft.com/office/drawing/2014/main" val="3916767456"/>
                    </a:ext>
                  </a:extLst>
                </a:gridCol>
                <a:gridCol w="1479922">
                  <a:extLst>
                    <a:ext uri="{9D8B030D-6E8A-4147-A177-3AD203B41FA5}">
                      <a16:colId xmlns:a16="http://schemas.microsoft.com/office/drawing/2014/main" val="1532808617"/>
                    </a:ext>
                  </a:extLst>
                </a:gridCol>
                <a:gridCol w="1479922">
                  <a:extLst>
                    <a:ext uri="{9D8B030D-6E8A-4147-A177-3AD203B41FA5}">
                      <a16:colId xmlns:a16="http://schemas.microsoft.com/office/drawing/2014/main" val="3270298798"/>
                    </a:ext>
                  </a:extLst>
                </a:gridCol>
                <a:gridCol w="1479922">
                  <a:extLst>
                    <a:ext uri="{9D8B030D-6E8A-4147-A177-3AD203B41FA5}">
                      <a16:colId xmlns:a16="http://schemas.microsoft.com/office/drawing/2014/main" val="3180835006"/>
                    </a:ext>
                  </a:extLst>
                </a:gridCol>
                <a:gridCol w="1479922">
                  <a:extLst>
                    <a:ext uri="{9D8B030D-6E8A-4147-A177-3AD203B41FA5}">
                      <a16:colId xmlns:a16="http://schemas.microsoft.com/office/drawing/2014/main" val="2440460557"/>
                    </a:ext>
                  </a:extLst>
                </a:gridCol>
                <a:gridCol w="1479922">
                  <a:extLst>
                    <a:ext uri="{9D8B030D-6E8A-4147-A177-3AD203B41FA5}">
                      <a16:colId xmlns:a16="http://schemas.microsoft.com/office/drawing/2014/main" val="2038664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10125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0153ED2-6020-4BAC-BDD9-2368D6CE2A9A}"/>
              </a:ext>
            </a:extLst>
          </p:cNvPr>
          <p:cNvSpPr txBox="1"/>
          <p:nvPr/>
        </p:nvSpPr>
        <p:spPr>
          <a:xfrm>
            <a:off x="24694" y="3519256"/>
            <a:ext cx="1566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longest time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5CD670-F7B4-4AF1-A598-405D19B1A71B}"/>
              </a:ext>
            </a:extLst>
          </p:cNvPr>
          <p:cNvSpPr txBox="1"/>
          <p:nvPr/>
        </p:nvSpPr>
        <p:spPr>
          <a:xfrm>
            <a:off x="7477760" y="3532716"/>
            <a:ext cx="1566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shortest time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12C97BF-577A-4DC7-83D3-052F64A3253F}"/>
              </a:ext>
            </a:extLst>
          </p:cNvPr>
          <p:cNvCxnSpPr>
            <a:stCxn id="5" idx="3"/>
            <a:endCxn id="18" idx="1"/>
          </p:cNvCxnSpPr>
          <p:nvPr/>
        </p:nvCxnSpPr>
        <p:spPr>
          <a:xfrm>
            <a:off x="1591056" y="3842422"/>
            <a:ext cx="5886704" cy="134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7F23E52-7D08-4A34-B555-1DE0DE49B2E0}"/>
              </a:ext>
            </a:extLst>
          </p:cNvPr>
          <p:cNvSpPr/>
          <p:nvPr/>
        </p:nvSpPr>
        <p:spPr>
          <a:xfrm>
            <a:off x="178308" y="2588844"/>
            <a:ext cx="1259134" cy="6990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hours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00973E7-45B0-4B2C-B2CC-C03DD5FB4400}"/>
              </a:ext>
            </a:extLst>
          </p:cNvPr>
          <p:cNvSpPr/>
          <p:nvPr/>
        </p:nvSpPr>
        <p:spPr>
          <a:xfrm>
            <a:off x="6125314" y="2588844"/>
            <a:ext cx="1259134" cy="6990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minutes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74999AC-E778-4BA1-ACEA-0E702A0D8001}"/>
              </a:ext>
            </a:extLst>
          </p:cNvPr>
          <p:cNvSpPr/>
          <p:nvPr/>
        </p:nvSpPr>
        <p:spPr>
          <a:xfrm>
            <a:off x="4632755" y="2588844"/>
            <a:ext cx="1259134" cy="6990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minutes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5194356-4883-4016-A65B-F1A6050A7615}"/>
              </a:ext>
            </a:extLst>
          </p:cNvPr>
          <p:cNvSpPr/>
          <p:nvPr/>
        </p:nvSpPr>
        <p:spPr>
          <a:xfrm>
            <a:off x="3187088" y="2464335"/>
            <a:ext cx="1259134" cy="900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quarters of an hour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8692E55-EEE5-4872-9A4F-93F0713EC365}"/>
              </a:ext>
            </a:extLst>
          </p:cNvPr>
          <p:cNvSpPr/>
          <p:nvPr/>
        </p:nvSpPr>
        <p:spPr>
          <a:xfrm>
            <a:off x="7617873" y="2588844"/>
            <a:ext cx="1286136" cy="7087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 of an hour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11CE9E3-46E3-47D2-ABE1-3ADD3B43A1C3}"/>
              </a:ext>
            </a:extLst>
          </p:cNvPr>
          <p:cNvSpPr/>
          <p:nvPr/>
        </p:nvSpPr>
        <p:spPr>
          <a:xfrm>
            <a:off x="1682698" y="2588844"/>
            <a:ext cx="1259134" cy="6990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minutes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5D3E82-3DA8-4786-AE71-6BC6256E4A0B}"/>
              </a:ext>
            </a:extLst>
          </p:cNvPr>
          <p:cNvSpPr/>
          <p:nvPr/>
        </p:nvSpPr>
        <p:spPr>
          <a:xfrm>
            <a:off x="6332203" y="4658061"/>
            <a:ext cx="2628603" cy="1384995"/>
          </a:xfrm>
          <a:prstGeom prst="rect">
            <a:avLst/>
          </a:prstGeom>
          <a:solidFill>
            <a:srgbClr val="13BD8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Extension: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 ordered these times from shortest to longest, which of them would be the third longest?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explain your thinking?</a:t>
            </a:r>
          </a:p>
        </p:txBody>
      </p:sp>
    </p:spTree>
    <p:extLst>
      <p:ext uri="{BB962C8B-B14F-4D97-AF65-F5344CB8AC3E}">
        <p14:creationId xmlns:p14="http://schemas.microsoft.com/office/powerpoint/2010/main" val="3729415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0" y="107317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2AA9BF-236A-4E33-91D5-6CE52BDEDDF5}"/>
              </a:ext>
            </a:extLst>
          </p:cNvPr>
          <p:cNvSpPr txBox="1"/>
          <p:nvPr/>
        </p:nvSpPr>
        <p:spPr>
          <a:xfrm>
            <a:off x="0" y="1495474"/>
            <a:ext cx="857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use the table to complete the stem sentence below?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you explain how you know?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200168F-18C5-41F1-9F66-75957C670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594713"/>
              </p:ext>
            </p:extLst>
          </p:nvPr>
        </p:nvGraphicFramePr>
        <p:xfrm>
          <a:off x="233680" y="2397760"/>
          <a:ext cx="857301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670">
                  <a:extLst>
                    <a:ext uri="{9D8B030D-6E8A-4147-A177-3AD203B41FA5}">
                      <a16:colId xmlns:a16="http://schemas.microsoft.com/office/drawing/2014/main" val="3692776171"/>
                    </a:ext>
                  </a:extLst>
                </a:gridCol>
                <a:gridCol w="2857670">
                  <a:extLst>
                    <a:ext uri="{9D8B030D-6E8A-4147-A177-3AD203B41FA5}">
                      <a16:colId xmlns:a16="http://schemas.microsoft.com/office/drawing/2014/main" val="1214729561"/>
                    </a:ext>
                  </a:extLst>
                </a:gridCol>
                <a:gridCol w="2857670">
                  <a:extLst>
                    <a:ext uri="{9D8B030D-6E8A-4147-A177-3AD203B41FA5}">
                      <a16:colId xmlns:a16="http://schemas.microsoft.com/office/drawing/2014/main" val="24868871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Television show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 time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Finishing time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610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 on Football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half past 12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five past 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834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Animal Babies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 to 6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twenty to 7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34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Strictly Go Dancing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past 7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 past 8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337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DB1D5BB-DA33-4A43-9D25-327CB1AB19F9}"/>
              </a:ext>
            </a:extLst>
          </p:cNvPr>
          <p:cNvSpPr txBox="1"/>
          <p:nvPr/>
        </p:nvSpPr>
        <p:spPr>
          <a:xfrm>
            <a:off x="233680" y="4460240"/>
            <a:ext cx="846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 is the longest television show.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219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0" y="107317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2AA9BF-236A-4E33-91D5-6CE52BDEDDF5}"/>
              </a:ext>
            </a:extLst>
          </p:cNvPr>
          <p:cNvSpPr txBox="1"/>
          <p:nvPr/>
        </p:nvSpPr>
        <p:spPr>
          <a:xfrm>
            <a:off x="0" y="1478219"/>
            <a:ext cx="857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use the table to complete the stem sentence below?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you explain how you know?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200168F-18C5-41F1-9F66-75957C670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117713"/>
              </p:ext>
            </p:extLst>
          </p:nvPr>
        </p:nvGraphicFramePr>
        <p:xfrm>
          <a:off x="233680" y="2397760"/>
          <a:ext cx="857301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670">
                  <a:extLst>
                    <a:ext uri="{9D8B030D-6E8A-4147-A177-3AD203B41FA5}">
                      <a16:colId xmlns:a16="http://schemas.microsoft.com/office/drawing/2014/main" val="3692776171"/>
                    </a:ext>
                  </a:extLst>
                </a:gridCol>
                <a:gridCol w="2857670">
                  <a:extLst>
                    <a:ext uri="{9D8B030D-6E8A-4147-A177-3AD203B41FA5}">
                      <a16:colId xmlns:a16="http://schemas.microsoft.com/office/drawing/2014/main" val="1214729561"/>
                    </a:ext>
                  </a:extLst>
                </a:gridCol>
                <a:gridCol w="2857670">
                  <a:extLst>
                    <a:ext uri="{9D8B030D-6E8A-4147-A177-3AD203B41FA5}">
                      <a16:colId xmlns:a16="http://schemas.microsoft.com/office/drawing/2014/main" val="24868871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Television show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 time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Finishing time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610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 on Football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half past 12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five past 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834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Animal Babies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 to 6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twenty to 7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34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Strictly Go Dancing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past 7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 past 8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337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DB1D5BB-DA33-4A43-9D25-327CB1AB19F9}"/>
              </a:ext>
            </a:extLst>
          </p:cNvPr>
          <p:cNvSpPr txBox="1"/>
          <p:nvPr/>
        </p:nvSpPr>
        <p:spPr>
          <a:xfrm>
            <a:off x="52609" y="4460240"/>
            <a:ext cx="846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Strictly Go Dancing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the longest television show.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BE20F2-6B1C-4830-B3FF-DC2ECC65CB1B}"/>
              </a:ext>
            </a:extLst>
          </p:cNvPr>
          <p:cNvSpPr/>
          <p:nvPr/>
        </p:nvSpPr>
        <p:spPr>
          <a:xfrm>
            <a:off x="52609" y="4947027"/>
            <a:ext cx="523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Strictly Go Dancing lasts 55 minutes.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Football lasts 35 minutes.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 Babies lasts 50 minutes.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889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0" y="107317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2AA9BF-236A-4E33-91D5-6CE52BDEDDF5}"/>
              </a:ext>
            </a:extLst>
          </p:cNvPr>
          <p:cNvSpPr txBox="1"/>
          <p:nvPr/>
        </p:nvSpPr>
        <p:spPr>
          <a:xfrm>
            <a:off x="0" y="1478219"/>
            <a:ext cx="857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use the table to complete the stem sentence below?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you explain how you know?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200168F-18C5-41F1-9F66-75957C670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379829"/>
              </p:ext>
            </p:extLst>
          </p:nvPr>
        </p:nvGraphicFramePr>
        <p:xfrm>
          <a:off x="233680" y="2397760"/>
          <a:ext cx="857301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670">
                  <a:extLst>
                    <a:ext uri="{9D8B030D-6E8A-4147-A177-3AD203B41FA5}">
                      <a16:colId xmlns:a16="http://schemas.microsoft.com/office/drawing/2014/main" val="3692776171"/>
                    </a:ext>
                  </a:extLst>
                </a:gridCol>
                <a:gridCol w="2857670">
                  <a:extLst>
                    <a:ext uri="{9D8B030D-6E8A-4147-A177-3AD203B41FA5}">
                      <a16:colId xmlns:a16="http://schemas.microsoft.com/office/drawing/2014/main" val="1214729561"/>
                    </a:ext>
                  </a:extLst>
                </a:gridCol>
                <a:gridCol w="2857670">
                  <a:extLst>
                    <a:ext uri="{9D8B030D-6E8A-4147-A177-3AD203B41FA5}">
                      <a16:colId xmlns:a16="http://schemas.microsoft.com/office/drawing/2014/main" val="24868871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Television quiz show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 time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Finishing time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610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Dropping Point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o’clock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five to 5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834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Score Wins!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half past 5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 past 6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34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Chasers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to 7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twenty-five to 8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337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DB1D5BB-DA33-4A43-9D25-327CB1AB19F9}"/>
              </a:ext>
            </a:extLst>
          </p:cNvPr>
          <p:cNvSpPr txBox="1"/>
          <p:nvPr/>
        </p:nvSpPr>
        <p:spPr>
          <a:xfrm>
            <a:off x="52609" y="4226560"/>
            <a:ext cx="9091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 is the shortest television quiz show.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255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0" y="107317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2AA9BF-236A-4E33-91D5-6CE52BDEDDF5}"/>
              </a:ext>
            </a:extLst>
          </p:cNvPr>
          <p:cNvSpPr txBox="1"/>
          <p:nvPr/>
        </p:nvSpPr>
        <p:spPr>
          <a:xfrm>
            <a:off x="0" y="1478219"/>
            <a:ext cx="857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use the table to complete the stem sentence below?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you explain how you know?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200168F-18C5-41F1-9F66-75957C6708F0}"/>
              </a:ext>
            </a:extLst>
          </p:cNvPr>
          <p:cNvGraphicFramePr>
            <a:graphicFrameLocks noGrp="1"/>
          </p:cNvGraphicFramePr>
          <p:nvPr/>
        </p:nvGraphicFramePr>
        <p:xfrm>
          <a:off x="233680" y="2397760"/>
          <a:ext cx="857301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670">
                  <a:extLst>
                    <a:ext uri="{9D8B030D-6E8A-4147-A177-3AD203B41FA5}">
                      <a16:colId xmlns:a16="http://schemas.microsoft.com/office/drawing/2014/main" val="3692776171"/>
                    </a:ext>
                  </a:extLst>
                </a:gridCol>
                <a:gridCol w="2857670">
                  <a:extLst>
                    <a:ext uri="{9D8B030D-6E8A-4147-A177-3AD203B41FA5}">
                      <a16:colId xmlns:a16="http://schemas.microsoft.com/office/drawing/2014/main" val="1214729561"/>
                    </a:ext>
                  </a:extLst>
                </a:gridCol>
                <a:gridCol w="2857670">
                  <a:extLst>
                    <a:ext uri="{9D8B030D-6E8A-4147-A177-3AD203B41FA5}">
                      <a16:colId xmlns:a16="http://schemas.microsoft.com/office/drawing/2014/main" val="24868871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Television quiz show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 time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Finishing time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610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Dropping Point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o’clock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five to 5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834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Score Wins!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half past 5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 past 6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34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Chasers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to 7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twenty-five to 8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337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DB1D5BB-DA33-4A43-9D25-327CB1AB19F9}"/>
              </a:ext>
            </a:extLst>
          </p:cNvPr>
          <p:cNvSpPr txBox="1"/>
          <p:nvPr/>
        </p:nvSpPr>
        <p:spPr>
          <a:xfrm>
            <a:off x="52610" y="4182844"/>
            <a:ext cx="738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Score Wins!</a:t>
            </a:r>
            <a:r>
              <a:rPr lang="en-US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the shortest television quiz show.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C7C60A-87FC-448A-85C4-BCAF3EA34DBB}"/>
              </a:ext>
            </a:extLst>
          </p:cNvPr>
          <p:cNvSpPr/>
          <p:nvPr/>
        </p:nvSpPr>
        <p:spPr>
          <a:xfrm>
            <a:off x="52609" y="4775696"/>
            <a:ext cx="41322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Score Wins! lasts 40 minutes.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Chasers lasts 50 minutes.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Dropping Point lasts 55 minutes.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738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0" y="107317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2AA9BF-236A-4E33-91D5-6CE52BDEDDF5}"/>
              </a:ext>
            </a:extLst>
          </p:cNvPr>
          <p:cNvSpPr txBox="1"/>
          <p:nvPr/>
        </p:nvSpPr>
        <p:spPr>
          <a:xfrm>
            <a:off x="1736778" y="1073172"/>
            <a:ext cx="6480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Alena, Ava and Jenson all have a Saturday morning lesson.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use the table to put their activities in order?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start with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shortest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lesson?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200168F-18C5-41F1-9F66-75957C670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518276"/>
              </p:ext>
            </p:extLst>
          </p:nvPr>
        </p:nvGraphicFramePr>
        <p:xfrm>
          <a:off x="142240" y="2094800"/>
          <a:ext cx="857301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2960">
                  <a:extLst>
                    <a:ext uri="{9D8B030D-6E8A-4147-A177-3AD203B41FA5}">
                      <a16:colId xmlns:a16="http://schemas.microsoft.com/office/drawing/2014/main" val="3692776171"/>
                    </a:ext>
                  </a:extLst>
                </a:gridCol>
                <a:gridCol w="2722880">
                  <a:extLst>
                    <a:ext uri="{9D8B030D-6E8A-4147-A177-3AD203B41FA5}">
                      <a16:colId xmlns:a16="http://schemas.microsoft.com/office/drawing/2014/main" val="1214729561"/>
                    </a:ext>
                  </a:extLst>
                </a:gridCol>
                <a:gridCol w="2487170">
                  <a:extLst>
                    <a:ext uri="{9D8B030D-6E8A-4147-A177-3AD203B41FA5}">
                      <a16:colId xmlns:a16="http://schemas.microsoft.com/office/drawing/2014/main" val="24868871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 time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Finishing time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610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Alena’s guitar lesson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to 9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twenty-five to 10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834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Ava’s swimming lesson</a:t>
                      </a:r>
                    </a:p>
                    <a:p>
                      <a:pPr algn="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five past 9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twenty to 10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34899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Jenson’s trampolining </a:t>
                      </a:r>
                    </a:p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lesson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half past 10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 past 11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3370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D58F823-4DDF-4BB7-B844-91C17C8D4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39" y="3151371"/>
            <a:ext cx="573100" cy="505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C3387F-FA21-483D-A387-5DC9631DF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63" y="3780432"/>
            <a:ext cx="572086" cy="5720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AC1D46-AE08-42B5-A277-97FB7C4F9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329" y="2499847"/>
            <a:ext cx="680720" cy="5403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4E1E05-F6A6-4B2A-AED7-1AC1D4F3A254}"/>
              </a:ext>
            </a:extLst>
          </p:cNvPr>
          <p:cNvSpPr txBox="1"/>
          <p:nvPr/>
        </p:nvSpPr>
        <p:spPr>
          <a:xfrm>
            <a:off x="142240" y="4597075"/>
            <a:ext cx="9355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_______’s _____________ lesson is the shortest activity.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_______’s _____________ lesson is longer, but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_______’s _____________ lesson is the longest activity.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864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0" y="107317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2AA9BF-236A-4E33-91D5-6CE52BDEDDF5}"/>
              </a:ext>
            </a:extLst>
          </p:cNvPr>
          <p:cNvSpPr txBox="1"/>
          <p:nvPr/>
        </p:nvSpPr>
        <p:spPr>
          <a:xfrm>
            <a:off x="1647730" y="1095106"/>
            <a:ext cx="6480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Alena, Ava and Jenson all have a Saturday morning lesson.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use the table to put their activities in order?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start with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shortest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lesson?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200168F-18C5-41F1-9F66-75957C670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171760"/>
              </p:ext>
            </p:extLst>
          </p:nvPr>
        </p:nvGraphicFramePr>
        <p:xfrm>
          <a:off x="142240" y="2094800"/>
          <a:ext cx="857301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2960">
                  <a:extLst>
                    <a:ext uri="{9D8B030D-6E8A-4147-A177-3AD203B41FA5}">
                      <a16:colId xmlns:a16="http://schemas.microsoft.com/office/drawing/2014/main" val="3692776171"/>
                    </a:ext>
                  </a:extLst>
                </a:gridCol>
                <a:gridCol w="2722880">
                  <a:extLst>
                    <a:ext uri="{9D8B030D-6E8A-4147-A177-3AD203B41FA5}">
                      <a16:colId xmlns:a16="http://schemas.microsoft.com/office/drawing/2014/main" val="1214729561"/>
                    </a:ext>
                  </a:extLst>
                </a:gridCol>
                <a:gridCol w="2487170">
                  <a:extLst>
                    <a:ext uri="{9D8B030D-6E8A-4147-A177-3AD203B41FA5}">
                      <a16:colId xmlns:a16="http://schemas.microsoft.com/office/drawing/2014/main" val="24868871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 time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Finishing time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610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Alena’s guitar lesson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50 minutes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to 9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twenty-five to 10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834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Ava’s swimming lesson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35 minutes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five past 9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twenty to 10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34899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Jenson’s trampolining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lesson </a:t>
                      </a:r>
                      <a:r>
                        <a:rPr lang="en-US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minutes 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half past 10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 past 11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3370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D58F823-4DDF-4BB7-B844-91C17C8D4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39" y="3151371"/>
            <a:ext cx="573100" cy="505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C3387F-FA21-483D-A387-5DC9631DF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63" y="3780432"/>
            <a:ext cx="572086" cy="5720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AC1D46-AE08-42B5-A277-97FB7C4F9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329" y="2499847"/>
            <a:ext cx="680720" cy="5403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4E1E05-F6A6-4B2A-AED7-1AC1D4F3A254}"/>
              </a:ext>
            </a:extLst>
          </p:cNvPr>
          <p:cNvSpPr txBox="1"/>
          <p:nvPr/>
        </p:nvSpPr>
        <p:spPr>
          <a:xfrm>
            <a:off x="1" y="4602932"/>
            <a:ext cx="81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’s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swimming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lesson is the shortest activity.</a:t>
            </a:r>
          </a:p>
          <a:p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Jenson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’s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trampolining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lesson is longer, but</a:t>
            </a:r>
          </a:p>
          <a:p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’s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guitar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lesson is the longest activity.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003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10">
            <a:extLst>
              <a:ext uri="{FF2B5EF4-FFF2-40B4-BE49-F238E27FC236}">
                <a16:creationId xmlns:a16="http://schemas.microsoft.com/office/drawing/2014/main" id="{9810939B-DABB-481C-968C-5B4E0D972B80}"/>
              </a:ext>
            </a:extLst>
          </p:cNvPr>
          <p:cNvSpPr txBox="1"/>
          <p:nvPr/>
        </p:nvSpPr>
        <p:spPr>
          <a:xfrm>
            <a:off x="82809" y="1090251"/>
            <a:ext cx="1407758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2: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8EFCB6-B897-43FB-BE84-A8AF1FBE4DF6}"/>
              </a:ext>
            </a:extLst>
          </p:cNvPr>
          <p:cNvSpPr txBox="1"/>
          <p:nvPr/>
        </p:nvSpPr>
        <p:spPr>
          <a:xfrm>
            <a:off x="1186301" y="1495298"/>
            <a:ext cx="8494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Evie has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one hour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lunch.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 school has some playground activities that the children can try.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Does Evie have time to eat her lunch and to try all the activities?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explain why?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26C902-76FC-456B-BEBD-0CB63D804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9" y="1508589"/>
            <a:ext cx="1103492" cy="923330"/>
          </a:xfrm>
          <a:prstGeom prst="rect">
            <a:avLst/>
          </a:prstGeom>
        </p:spPr>
      </p:pic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FFEEC13B-4974-4F4F-8680-8311DD794A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094660"/>
              </p:ext>
            </p:extLst>
          </p:nvPr>
        </p:nvGraphicFramePr>
        <p:xfrm>
          <a:off x="1186301" y="279908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56248469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230897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366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eating lunch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87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catch the ball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792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beanbag target throws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601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relay runs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063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mini-hockey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069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426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10">
            <a:extLst>
              <a:ext uri="{FF2B5EF4-FFF2-40B4-BE49-F238E27FC236}">
                <a16:creationId xmlns:a16="http://schemas.microsoft.com/office/drawing/2014/main" id="{9810939B-DABB-481C-968C-5B4E0D972B80}"/>
              </a:ext>
            </a:extLst>
          </p:cNvPr>
          <p:cNvSpPr txBox="1"/>
          <p:nvPr/>
        </p:nvSpPr>
        <p:spPr>
          <a:xfrm>
            <a:off x="82809" y="1090251"/>
            <a:ext cx="1407758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2: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8EFCB6-B897-43FB-BE84-A8AF1FBE4DF6}"/>
              </a:ext>
            </a:extLst>
          </p:cNvPr>
          <p:cNvSpPr txBox="1"/>
          <p:nvPr/>
        </p:nvSpPr>
        <p:spPr>
          <a:xfrm>
            <a:off x="1186301" y="1495298"/>
            <a:ext cx="8494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Evie has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one hour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lunch.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 school has some playground activities that the children can try.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Does Evie have time to eat her lunch and to try all the activities?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explain why?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26C902-76FC-456B-BEBD-0CB63D804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9" y="1508589"/>
            <a:ext cx="1103492" cy="923330"/>
          </a:xfrm>
          <a:prstGeom prst="rect">
            <a:avLst/>
          </a:prstGeom>
        </p:spPr>
      </p:pic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FFEEC13B-4974-4F4F-8680-8311DD794AFA}"/>
              </a:ext>
            </a:extLst>
          </p:cNvPr>
          <p:cNvGraphicFramePr>
            <a:graphicFrameLocks noGrp="1"/>
          </p:cNvGraphicFramePr>
          <p:nvPr/>
        </p:nvGraphicFramePr>
        <p:xfrm>
          <a:off x="1186301" y="279908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56248469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230897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366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eating lunch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87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catch the ball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792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beanbag target throws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601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relay runs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063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mini-hockey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06903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312CCE2-F2A6-4570-8E80-4AEA4DE184B4}"/>
              </a:ext>
            </a:extLst>
          </p:cNvPr>
          <p:cNvSpPr/>
          <p:nvPr/>
        </p:nvSpPr>
        <p:spPr>
          <a:xfrm>
            <a:off x="82809" y="5127573"/>
            <a:ext cx="68275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Evie does not have time to complete all five activities in the table.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+ 10 + 12 + 15 + 22 = 74 minutes.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only 60 minutes in one hour.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581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0" y="107317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2AA9BF-236A-4E33-91D5-6CE52BDEDDF5}"/>
              </a:ext>
            </a:extLst>
          </p:cNvPr>
          <p:cNvSpPr txBox="1"/>
          <p:nvPr/>
        </p:nvSpPr>
        <p:spPr>
          <a:xfrm>
            <a:off x="0" y="1444614"/>
            <a:ext cx="600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teacher takes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longest time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drive to work?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you know?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BD99FB-8F25-4E31-8C9F-90FB373CC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81" y="2529597"/>
            <a:ext cx="1255857" cy="1890003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BD95286A-007D-4D5B-B3D1-E9B78A00B3DA}"/>
              </a:ext>
            </a:extLst>
          </p:cNvPr>
          <p:cNvSpPr/>
          <p:nvPr/>
        </p:nvSpPr>
        <p:spPr>
          <a:xfrm>
            <a:off x="1997538" y="2011680"/>
            <a:ext cx="3312160" cy="1676400"/>
          </a:xfrm>
          <a:prstGeom prst="wedgeEllipseCallout">
            <a:avLst>
              <a:gd name="adj1" fmla="val -63778"/>
              <a:gd name="adj2" fmla="val 43712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set off from home at ten past 7.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arrive at school at quarter to 8.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A4B35-B07F-4A7D-930C-D2A2138DFAAB}"/>
              </a:ext>
            </a:extLst>
          </p:cNvPr>
          <p:cNvSpPr txBox="1"/>
          <p:nvPr/>
        </p:nvSpPr>
        <p:spPr>
          <a:xfrm>
            <a:off x="612689" y="4267200"/>
            <a:ext cx="1513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Mrs. Stokes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C7C72A-AD83-4EAF-94F0-87C99D637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469" y="3418840"/>
            <a:ext cx="1513839" cy="15618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E2C159-6D46-4A02-9C42-5F39F09302C0}"/>
              </a:ext>
            </a:extLst>
          </p:cNvPr>
          <p:cNvSpPr txBox="1"/>
          <p:nvPr/>
        </p:nvSpPr>
        <p:spPr>
          <a:xfrm>
            <a:off x="7349807" y="4980737"/>
            <a:ext cx="1513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Mr. Johnson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EBB4B095-33AF-4D6A-BF06-375FB48B14E8}"/>
              </a:ext>
            </a:extLst>
          </p:cNvPr>
          <p:cNvSpPr/>
          <p:nvPr/>
        </p:nvSpPr>
        <p:spPr>
          <a:xfrm>
            <a:off x="3887237" y="3703381"/>
            <a:ext cx="3312160" cy="1676400"/>
          </a:xfrm>
          <a:prstGeom prst="wedgeEllipseCallout">
            <a:avLst>
              <a:gd name="adj1" fmla="val 74259"/>
              <a:gd name="adj2" fmla="val 682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set off from home at quarter past 7.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arrive at school at five to 8.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44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769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0" y="107317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2AA9BF-236A-4E33-91D5-6CE52BDEDDF5}"/>
              </a:ext>
            </a:extLst>
          </p:cNvPr>
          <p:cNvSpPr txBox="1"/>
          <p:nvPr/>
        </p:nvSpPr>
        <p:spPr>
          <a:xfrm>
            <a:off x="0" y="1446650"/>
            <a:ext cx="600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teacher takes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longest time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drive to work?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you know?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BD99FB-8F25-4E31-8C9F-90FB373CC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81" y="2529597"/>
            <a:ext cx="1255857" cy="1890003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BD95286A-007D-4D5B-B3D1-E9B78A00B3DA}"/>
              </a:ext>
            </a:extLst>
          </p:cNvPr>
          <p:cNvSpPr/>
          <p:nvPr/>
        </p:nvSpPr>
        <p:spPr>
          <a:xfrm>
            <a:off x="1997538" y="2011680"/>
            <a:ext cx="3312160" cy="1676400"/>
          </a:xfrm>
          <a:prstGeom prst="wedgeEllipseCallout">
            <a:avLst>
              <a:gd name="adj1" fmla="val -63778"/>
              <a:gd name="adj2" fmla="val 43712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set off from home at ten past 7.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arrive at school at quarter to 8.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A4B35-B07F-4A7D-930C-D2A2138DFAAB}"/>
              </a:ext>
            </a:extLst>
          </p:cNvPr>
          <p:cNvSpPr txBox="1"/>
          <p:nvPr/>
        </p:nvSpPr>
        <p:spPr>
          <a:xfrm>
            <a:off x="612689" y="4267200"/>
            <a:ext cx="1513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Mrs. Stokes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C7C72A-AD83-4EAF-94F0-87C99D637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469" y="3418840"/>
            <a:ext cx="1513839" cy="15618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E2C159-6D46-4A02-9C42-5F39F09302C0}"/>
              </a:ext>
            </a:extLst>
          </p:cNvPr>
          <p:cNvSpPr txBox="1"/>
          <p:nvPr/>
        </p:nvSpPr>
        <p:spPr>
          <a:xfrm>
            <a:off x="7349807" y="4980737"/>
            <a:ext cx="1513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Mr. Johnson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EBB4B095-33AF-4D6A-BF06-375FB48B14E8}"/>
              </a:ext>
            </a:extLst>
          </p:cNvPr>
          <p:cNvSpPr/>
          <p:nvPr/>
        </p:nvSpPr>
        <p:spPr>
          <a:xfrm>
            <a:off x="3887237" y="3703381"/>
            <a:ext cx="3312160" cy="1676400"/>
          </a:xfrm>
          <a:prstGeom prst="wedgeEllipseCallout">
            <a:avLst>
              <a:gd name="adj1" fmla="val 74259"/>
              <a:gd name="adj2" fmla="val 682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set off from home at quarter past 7.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arrive at school at five to 8.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080FE-775F-4ACC-BF1B-A568C6B0A973}"/>
              </a:ext>
            </a:extLst>
          </p:cNvPr>
          <p:cNvSpPr/>
          <p:nvPr/>
        </p:nvSpPr>
        <p:spPr>
          <a:xfrm>
            <a:off x="589295" y="5411029"/>
            <a:ext cx="53143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takes Mrs. Stokes 35 minutes to drive to school.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takes Mr. Johnson 40 minutes to drive to school.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Johnson’s journey is 5 minutes longer.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267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0" y="107317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2AA9BF-236A-4E33-91D5-6CE52BDEDDF5}"/>
              </a:ext>
            </a:extLst>
          </p:cNvPr>
          <p:cNvSpPr txBox="1"/>
          <p:nvPr/>
        </p:nvSpPr>
        <p:spPr>
          <a:xfrm>
            <a:off x="0" y="1478219"/>
            <a:ext cx="8522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bus takes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shortest time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travel from the village to the city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explain your thinking?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EDD07D-2714-456C-A6F7-D9B0DD36B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040" y="2456278"/>
            <a:ext cx="3408045" cy="17197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B9AA5A-5F13-47D1-86C4-A25F7585D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15" y="2529597"/>
            <a:ext cx="2661285" cy="15730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641036-EC49-4627-AEAD-B56C5E511EEC}"/>
              </a:ext>
            </a:extLst>
          </p:cNvPr>
          <p:cNvSpPr txBox="1"/>
          <p:nvPr/>
        </p:nvSpPr>
        <p:spPr>
          <a:xfrm>
            <a:off x="0" y="4102687"/>
            <a:ext cx="409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bus leaves the village at five to 9.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arrives in the city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at ten to 10.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9E695B-8F7D-4838-A1B2-93633CAEE589}"/>
              </a:ext>
            </a:extLst>
          </p:cNvPr>
          <p:cNvSpPr txBox="1"/>
          <p:nvPr/>
        </p:nvSpPr>
        <p:spPr>
          <a:xfrm>
            <a:off x="4338320" y="4102687"/>
            <a:ext cx="4704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bus leaves the village at quarter past 9.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arrives in the city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at five past 10.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960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0" y="107317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2AA9BF-236A-4E33-91D5-6CE52BDEDDF5}"/>
              </a:ext>
            </a:extLst>
          </p:cNvPr>
          <p:cNvSpPr txBox="1"/>
          <p:nvPr/>
        </p:nvSpPr>
        <p:spPr>
          <a:xfrm>
            <a:off x="0" y="1478219"/>
            <a:ext cx="8522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bus takes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shortest time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travel from the village to the city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explain your thinking?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EDD07D-2714-456C-A6F7-D9B0DD36B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040" y="2456278"/>
            <a:ext cx="3408045" cy="17197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B9AA5A-5F13-47D1-86C4-A25F7585D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15" y="2529597"/>
            <a:ext cx="2661285" cy="15730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641036-EC49-4627-AEAD-B56C5E511EEC}"/>
              </a:ext>
            </a:extLst>
          </p:cNvPr>
          <p:cNvSpPr txBox="1"/>
          <p:nvPr/>
        </p:nvSpPr>
        <p:spPr>
          <a:xfrm>
            <a:off x="0" y="4102687"/>
            <a:ext cx="409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bus leaves the village at five to 9.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arrives in the city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at ten to 10.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9E695B-8F7D-4838-A1B2-93633CAEE589}"/>
              </a:ext>
            </a:extLst>
          </p:cNvPr>
          <p:cNvSpPr txBox="1"/>
          <p:nvPr/>
        </p:nvSpPr>
        <p:spPr>
          <a:xfrm>
            <a:off x="4338320" y="4102687"/>
            <a:ext cx="4704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bus leaves the village at quarter past 9.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arrives in the city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at five past 10.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E7F80F-0F82-48D1-B6AD-C25907CC6DEC}"/>
              </a:ext>
            </a:extLst>
          </p:cNvPr>
          <p:cNvSpPr/>
          <p:nvPr/>
        </p:nvSpPr>
        <p:spPr>
          <a:xfrm>
            <a:off x="0" y="4859774"/>
            <a:ext cx="3749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bus takes 55 minutes to travel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the city </a:t>
            </a:r>
            <a:r>
              <a:rPr lang="en-US" dirty="0" err="1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E93FAB-C6CC-4398-82F3-2421F69DDAFA}"/>
              </a:ext>
            </a:extLst>
          </p:cNvPr>
          <p:cNvSpPr/>
          <p:nvPr/>
        </p:nvSpPr>
        <p:spPr>
          <a:xfrm>
            <a:off x="4480560" y="4866271"/>
            <a:ext cx="42370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bus only takes 50 minutes to travel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the city </a:t>
            </a:r>
            <a:r>
              <a:rPr lang="en-US" dirty="0" err="1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this bus takes the shortest time.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5 minutes quicker.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501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0" y="107317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F3A02C-B592-4983-AE00-AE1AA42945E5}"/>
              </a:ext>
            </a:extLst>
          </p:cNvPr>
          <p:cNvSpPr txBox="1"/>
          <p:nvPr/>
        </p:nvSpPr>
        <p:spPr>
          <a:xfrm>
            <a:off x="0" y="1478219"/>
            <a:ext cx="8514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Mrs. Stokes buys a coffee and decides to drink it in the café.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Mr. Johnson also buys a coffee and chooses to drink it in the café.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drank their coffee in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shortest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time? How do you know?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2B6FB1-048E-4306-AC23-8E3A06868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94" y="2843448"/>
            <a:ext cx="1255857" cy="1890003"/>
          </a:xfrm>
          <a:prstGeom prst="rect">
            <a:avLst/>
          </a:prstGeom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C279D718-6509-4D42-A268-46C4F8765C73}"/>
              </a:ext>
            </a:extLst>
          </p:cNvPr>
          <p:cNvSpPr/>
          <p:nvPr/>
        </p:nvSpPr>
        <p:spPr>
          <a:xfrm>
            <a:off x="1864950" y="2440033"/>
            <a:ext cx="3601129" cy="1561897"/>
          </a:xfrm>
          <a:prstGeom prst="wedgeEllipseCallout">
            <a:avLst>
              <a:gd name="adj1" fmla="val -63778"/>
              <a:gd name="adj2" fmla="val 43712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started to drink my coffee at twenty past 5.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finished drinking it at twenty to 6.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CE3C77-1DAE-4EA8-898D-6AD3CFBC8755}"/>
              </a:ext>
            </a:extLst>
          </p:cNvPr>
          <p:cNvSpPr txBox="1"/>
          <p:nvPr/>
        </p:nvSpPr>
        <p:spPr>
          <a:xfrm>
            <a:off x="480102" y="4581051"/>
            <a:ext cx="1513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Mrs. Stokes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734001-7F1C-430D-9E1B-17F18554F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82" y="3732691"/>
            <a:ext cx="1513839" cy="15618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A4A4C8A-737B-4F51-BA58-7E01E23A6889}"/>
              </a:ext>
            </a:extLst>
          </p:cNvPr>
          <p:cNvSpPr txBox="1"/>
          <p:nvPr/>
        </p:nvSpPr>
        <p:spPr>
          <a:xfrm>
            <a:off x="7217220" y="5294588"/>
            <a:ext cx="1513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Mr. Johnson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8AE1DA8F-EC92-4CCF-BD86-1C6AF21CADC1}"/>
              </a:ext>
            </a:extLst>
          </p:cNvPr>
          <p:cNvSpPr/>
          <p:nvPr/>
        </p:nvSpPr>
        <p:spPr>
          <a:xfrm>
            <a:off x="3189349" y="4107103"/>
            <a:ext cx="3882543" cy="1686560"/>
          </a:xfrm>
          <a:prstGeom prst="wedgeEllipseCallout">
            <a:avLst>
              <a:gd name="adj1" fmla="val 74259"/>
              <a:gd name="adj2" fmla="val 682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started to drink my coffee at quarter past 5.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finished drinking it at twenty-five to 6.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451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0" y="107317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F3A02C-B592-4983-AE00-AE1AA42945E5}"/>
              </a:ext>
            </a:extLst>
          </p:cNvPr>
          <p:cNvSpPr txBox="1"/>
          <p:nvPr/>
        </p:nvSpPr>
        <p:spPr>
          <a:xfrm>
            <a:off x="0" y="1486670"/>
            <a:ext cx="8514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Mrs. Stokes buys a coffee and decides to drink it in the café.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Mr. Johnson also buys a coffee and chooses to drink it in the café.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drank their coffee in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shortest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time? How do you know?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2B6FB1-048E-4306-AC23-8E3A06868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94" y="2843448"/>
            <a:ext cx="1255857" cy="1890003"/>
          </a:xfrm>
          <a:prstGeom prst="rect">
            <a:avLst/>
          </a:prstGeom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C279D718-6509-4D42-A268-46C4F8765C73}"/>
              </a:ext>
            </a:extLst>
          </p:cNvPr>
          <p:cNvSpPr/>
          <p:nvPr/>
        </p:nvSpPr>
        <p:spPr>
          <a:xfrm>
            <a:off x="1864950" y="2440033"/>
            <a:ext cx="3601129" cy="1561897"/>
          </a:xfrm>
          <a:prstGeom prst="wedgeEllipseCallout">
            <a:avLst>
              <a:gd name="adj1" fmla="val -63778"/>
              <a:gd name="adj2" fmla="val 43712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started to drink my coffee at twenty past 5.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finished drinking it at twenty to 6.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CE3C77-1DAE-4EA8-898D-6AD3CFBC8755}"/>
              </a:ext>
            </a:extLst>
          </p:cNvPr>
          <p:cNvSpPr txBox="1"/>
          <p:nvPr/>
        </p:nvSpPr>
        <p:spPr>
          <a:xfrm>
            <a:off x="480102" y="4581051"/>
            <a:ext cx="1513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Mrs. Stokes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734001-7F1C-430D-9E1B-17F18554F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82" y="3732691"/>
            <a:ext cx="1513839" cy="15618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A4A4C8A-737B-4F51-BA58-7E01E23A6889}"/>
              </a:ext>
            </a:extLst>
          </p:cNvPr>
          <p:cNvSpPr txBox="1"/>
          <p:nvPr/>
        </p:nvSpPr>
        <p:spPr>
          <a:xfrm>
            <a:off x="7217220" y="5294588"/>
            <a:ext cx="1513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Mr. Johnson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8AE1DA8F-EC92-4CCF-BD86-1C6AF21CADC1}"/>
              </a:ext>
            </a:extLst>
          </p:cNvPr>
          <p:cNvSpPr/>
          <p:nvPr/>
        </p:nvSpPr>
        <p:spPr>
          <a:xfrm>
            <a:off x="3189349" y="4107103"/>
            <a:ext cx="3882543" cy="1686560"/>
          </a:xfrm>
          <a:prstGeom prst="wedgeEllipseCallout">
            <a:avLst>
              <a:gd name="adj1" fmla="val 74259"/>
              <a:gd name="adj2" fmla="val 682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started to drink my coffee at quarter past 5.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finished drinking it at twenty-five to 6.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FD4693-4865-4E99-ACA8-9C4D4C5BD833}"/>
              </a:ext>
            </a:extLst>
          </p:cNvPr>
          <p:cNvSpPr/>
          <p:nvPr/>
        </p:nvSpPr>
        <p:spPr>
          <a:xfrm>
            <a:off x="172720" y="5010449"/>
            <a:ext cx="37455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Mrs. Stokes and 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Johnson take 20 minutes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drink their coffees. So, they both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the same amount of time.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711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0">
            <a:extLst>
              <a:ext uri="{FF2B5EF4-FFF2-40B4-BE49-F238E27FC236}">
                <a16:creationId xmlns:a16="http://schemas.microsoft.com/office/drawing/2014/main" id="{55CAD376-BAFE-4F95-9C3E-6B266A89ABA5}"/>
              </a:ext>
            </a:extLst>
          </p:cNvPr>
          <p:cNvSpPr txBox="1"/>
          <p:nvPr/>
        </p:nvSpPr>
        <p:spPr>
          <a:xfrm>
            <a:off x="83745" y="981741"/>
            <a:ext cx="2231618" cy="405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86A5B-D4E2-456A-80BB-8E80998E3426}"/>
              </a:ext>
            </a:extLst>
          </p:cNvPr>
          <p:cNvSpPr/>
          <p:nvPr/>
        </p:nvSpPr>
        <p:spPr>
          <a:xfrm>
            <a:off x="83745" y="1401976"/>
            <a:ext cx="7480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clocks show the start and end times of the television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Come and Eat With Us.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2CCCB6-0638-4EAF-8A6A-FF6E93003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153" y="4025687"/>
            <a:ext cx="1322161" cy="91371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85D17B1-748D-4A76-8AC9-466E48B6A95E}"/>
              </a:ext>
            </a:extLst>
          </p:cNvPr>
          <p:cNvGrpSpPr/>
          <p:nvPr/>
        </p:nvGrpSpPr>
        <p:grpSpPr>
          <a:xfrm>
            <a:off x="2214982" y="2245318"/>
            <a:ext cx="1308233" cy="1289915"/>
            <a:chOff x="251743" y="2367818"/>
            <a:chExt cx="1899240" cy="18288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A7C394B-1486-4EA9-9F7C-60FC20DE26DD}"/>
                </a:ext>
              </a:extLst>
            </p:cNvPr>
            <p:cNvGrpSpPr/>
            <p:nvPr/>
          </p:nvGrpSpPr>
          <p:grpSpPr>
            <a:xfrm>
              <a:off x="251743" y="2367818"/>
              <a:ext cx="1899240" cy="1828800"/>
              <a:chOff x="4207307" y="3434049"/>
              <a:chExt cx="2621281" cy="2487472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E2294C69-D4AA-45BF-968D-2703EB10D447}"/>
                  </a:ext>
                </a:extLst>
              </p:cNvPr>
              <p:cNvGrpSpPr/>
              <p:nvPr/>
            </p:nvGrpSpPr>
            <p:grpSpPr>
              <a:xfrm>
                <a:off x="4207307" y="3434049"/>
                <a:ext cx="2621281" cy="2487472"/>
                <a:chOff x="2257422" y="2010250"/>
                <a:chExt cx="3379407" cy="3058479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E1CF4C5F-B58D-4BF9-A503-0227B347FE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10800000" flipH="1" flipV="1">
                  <a:off x="2257422" y="2010250"/>
                  <a:ext cx="3379407" cy="3058479"/>
                </a:xfrm>
                <a:prstGeom prst="rect">
                  <a:avLst/>
                </a:prstGeom>
              </p:spPr>
            </p:pic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9ED9F73-E9D7-4E67-B620-53C35557DCF3}"/>
                    </a:ext>
                  </a:extLst>
                </p:cNvPr>
                <p:cNvSpPr/>
                <p:nvPr/>
              </p:nvSpPr>
              <p:spPr>
                <a:xfrm>
                  <a:off x="3676649" y="3057525"/>
                  <a:ext cx="1114425" cy="7239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highlight>
                      <a:srgbClr val="ECEEF1"/>
                    </a:highlight>
                  </a:endParaRPr>
                </a:p>
              </p:txBody>
            </p:sp>
          </p:grp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3AE0685-D131-4CC1-B48E-2C5D07AEA4F9}"/>
                  </a:ext>
                </a:extLst>
              </p:cNvPr>
              <p:cNvSpPr/>
              <p:nvPr/>
            </p:nvSpPr>
            <p:spPr>
              <a:xfrm rot="18543029">
                <a:off x="5455091" y="4646320"/>
                <a:ext cx="125716" cy="1226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highlight>
                    <a:srgbClr val="ECEEF1"/>
                  </a:highlight>
                </a:endParaRPr>
              </a:p>
            </p:txBody>
          </p:sp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36271D6-1EC8-479D-8685-80BB99C26B67}"/>
                </a:ext>
              </a:extLst>
            </p:cNvPr>
            <p:cNvCxnSpPr>
              <a:cxnSpLocks/>
            </p:cNvCxnSpPr>
            <p:nvPr/>
          </p:nvCxnSpPr>
          <p:spPr>
            <a:xfrm>
              <a:off x="1191027" y="3294777"/>
              <a:ext cx="398494" cy="7265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BE09C1E-D5BB-4DA0-968B-6839FA3340F9}"/>
                </a:ext>
              </a:extLst>
            </p:cNvPr>
            <p:cNvCxnSpPr>
              <a:cxnSpLocks/>
            </p:cNvCxnSpPr>
            <p:nvPr/>
          </p:nvCxnSpPr>
          <p:spPr>
            <a:xfrm>
              <a:off x="1199879" y="3294779"/>
              <a:ext cx="274314" cy="41141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20DC4F-DA9E-4E03-8BF4-54388D519169}"/>
              </a:ext>
            </a:extLst>
          </p:cNvPr>
          <p:cNvGrpSpPr/>
          <p:nvPr/>
        </p:nvGrpSpPr>
        <p:grpSpPr>
          <a:xfrm>
            <a:off x="5194167" y="2296565"/>
            <a:ext cx="1308233" cy="1289915"/>
            <a:chOff x="251744" y="2399206"/>
            <a:chExt cx="1899240" cy="18288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733F3EB-B3B8-4C50-9926-7E052F9FCF51}"/>
                </a:ext>
              </a:extLst>
            </p:cNvPr>
            <p:cNvGrpSpPr/>
            <p:nvPr/>
          </p:nvGrpSpPr>
          <p:grpSpPr>
            <a:xfrm>
              <a:off x="251744" y="2399206"/>
              <a:ext cx="1899240" cy="1828800"/>
              <a:chOff x="4207309" y="3476742"/>
              <a:chExt cx="2621281" cy="248747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37DC79D-C630-4E43-8D30-4DA975BE3DA8}"/>
                  </a:ext>
                </a:extLst>
              </p:cNvPr>
              <p:cNvGrpSpPr/>
              <p:nvPr/>
            </p:nvGrpSpPr>
            <p:grpSpPr>
              <a:xfrm>
                <a:off x="4207309" y="3476742"/>
                <a:ext cx="2621281" cy="2487472"/>
                <a:chOff x="2257425" y="2062743"/>
                <a:chExt cx="3379407" cy="3058479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2C5D5EAB-DF07-4619-BB4A-F3CDF53A97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10800000" flipH="1" flipV="1">
                  <a:off x="2257425" y="2062743"/>
                  <a:ext cx="3379407" cy="3058479"/>
                </a:xfrm>
                <a:prstGeom prst="rect">
                  <a:avLst/>
                </a:prstGeom>
              </p:spPr>
            </p:pic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A25358FB-1023-401D-B2ED-897CE164B9C9}"/>
                    </a:ext>
                  </a:extLst>
                </p:cNvPr>
                <p:cNvSpPr/>
                <p:nvPr/>
              </p:nvSpPr>
              <p:spPr>
                <a:xfrm>
                  <a:off x="3676649" y="3057525"/>
                  <a:ext cx="1114425" cy="7239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highlight>
                      <a:srgbClr val="ECEEF1"/>
                    </a:highlight>
                  </a:endParaRP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83AC05B-A4AA-4BE3-BADD-832D88FCE51A}"/>
                  </a:ext>
                </a:extLst>
              </p:cNvPr>
              <p:cNvSpPr/>
              <p:nvPr/>
            </p:nvSpPr>
            <p:spPr>
              <a:xfrm rot="18543029">
                <a:off x="5455091" y="4646320"/>
                <a:ext cx="125716" cy="1226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highlight>
                    <a:srgbClr val="ECEEF1"/>
                  </a:highlight>
                </a:endParaRPr>
              </a:p>
            </p:txBody>
          </p:sp>
        </p:grp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A5B73E1-8908-4667-9B9A-EA6D27624E05}"/>
                </a:ext>
              </a:extLst>
            </p:cNvPr>
            <p:cNvCxnSpPr>
              <a:cxnSpLocks/>
            </p:cNvCxnSpPr>
            <p:nvPr/>
          </p:nvCxnSpPr>
          <p:spPr>
            <a:xfrm>
              <a:off x="1191027" y="3294777"/>
              <a:ext cx="332033" cy="27679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B12CFC2-6FD8-40AA-8B04-CF0FCC994AEC}"/>
                </a:ext>
              </a:extLst>
            </p:cNvPr>
            <p:cNvCxnSpPr>
              <a:cxnSpLocks/>
              <a:stCxn id="21" idx="0"/>
            </p:cNvCxnSpPr>
            <p:nvPr/>
          </p:nvCxnSpPr>
          <p:spPr>
            <a:xfrm>
              <a:off x="1166843" y="3276841"/>
              <a:ext cx="508821" cy="29473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75C57D9-48B3-465F-8326-3460F61AD7C5}"/>
              </a:ext>
            </a:extLst>
          </p:cNvPr>
          <p:cNvSpPr txBox="1"/>
          <p:nvPr/>
        </p:nvSpPr>
        <p:spPr>
          <a:xfrm>
            <a:off x="969264" y="2868767"/>
            <a:ext cx="118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start time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CA3B552-7468-4C22-8D8A-15CA1A4C3C50}"/>
              </a:ext>
            </a:extLst>
          </p:cNvPr>
          <p:cNvSpPr txBox="1"/>
          <p:nvPr/>
        </p:nvSpPr>
        <p:spPr>
          <a:xfrm>
            <a:off x="4053266" y="2839659"/>
            <a:ext cx="118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end time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CE502BF-B8E5-4569-9F8F-24C727271704}"/>
              </a:ext>
            </a:extLst>
          </p:cNvPr>
          <p:cNvSpPr/>
          <p:nvPr/>
        </p:nvSpPr>
        <p:spPr>
          <a:xfrm>
            <a:off x="209686" y="3760609"/>
            <a:ext cx="74802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television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Have Been Framed starts at half past 3 and ends at twenty-five past 4.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you agree with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Ollie? Why?</a:t>
            </a:r>
          </a:p>
        </p:txBody>
      </p:sp>
      <p:sp>
        <p:nvSpPr>
          <p:cNvPr id="37" name="Speech Bubble: Oval 36">
            <a:extLst>
              <a:ext uri="{FF2B5EF4-FFF2-40B4-BE49-F238E27FC236}">
                <a16:creationId xmlns:a16="http://schemas.microsoft.com/office/drawing/2014/main" id="{DAD00B6C-EB57-43DF-8733-7563DE1742FC}"/>
              </a:ext>
            </a:extLst>
          </p:cNvPr>
          <p:cNvSpPr/>
          <p:nvPr/>
        </p:nvSpPr>
        <p:spPr>
          <a:xfrm>
            <a:off x="2315363" y="4204447"/>
            <a:ext cx="4810634" cy="1810983"/>
          </a:xfrm>
          <a:prstGeom prst="wedgeEllipseCallout">
            <a:avLst>
              <a:gd name="adj1" fmla="val 72506"/>
              <a:gd name="adj2" fmla="val -15368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Been Framed is the longest television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because it ends later than Come and Eat With Us.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478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0">
            <a:extLst>
              <a:ext uri="{FF2B5EF4-FFF2-40B4-BE49-F238E27FC236}">
                <a16:creationId xmlns:a16="http://schemas.microsoft.com/office/drawing/2014/main" id="{55CAD376-BAFE-4F95-9C3E-6B266A89ABA5}"/>
              </a:ext>
            </a:extLst>
          </p:cNvPr>
          <p:cNvSpPr txBox="1"/>
          <p:nvPr/>
        </p:nvSpPr>
        <p:spPr>
          <a:xfrm>
            <a:off x="83745" y="981741"/>
            <a:ext cx="2231618" cy="405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86A5B-D4E2-456A-80BB-8E80998E3426}"/>
              </a:ext>
            </a:extLst>
          </p:cNvPr>
          <p:cNvSpPr/>
          <p:nvPr/>
        </p:nvSpPr>
        <p:spPr>
          <a:xfrm>
            <a:off x="83745" y="1401976"/>
            <a:ext cx="7480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clocks show the start and end times of the television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Come and Eat With Us.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2CCCB6-0638-4EAF-8A6A-FF6E93003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981" y="4088440"/>
            <a:ext cx="1322161" cy="91371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85D17B1-748D-4A76-8AC9-466E48B6A95E}"/>
              </a:ext>
            </a:extLst>
          </p:cNvPr>
          <p:cNvGrpSpPr/>
          <p:nvPr/>
        </p:nvGrpSpPr>
        <p:grpSpPr>
          <a:xfrm>
            <a:off x="2214982" y="2245318"/>
            <a:ext cx="1308233" cy="1289915"/>
            <a:chOff x="251743" y="2367818"/>
            <a:chExt cx="1899240" cy="18288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A7C394B-1486-4EA9-9F7C-60FC20DE26DD}"/>
                </a:ext>
              </a:extLst>
            </p:cNvPr>
            <p:cNvGrpSpPr/>
            <p:nvPr/>
          </p:nvGrpSpPr>
          <p:grpSpPr>
            <a:xfrm>
              <a:off x="251743" y="2367818"/>
              <a:ext cx="1899240" cy="1828800"/>
              <a:chOff x="4207307" y="3434049"/>
              <a:chExt cx="2621281" cy="2487472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E2294C69-D4AA-45BF-968D-2703EB10D447}"/>
                  </a:ext>
                </a:extLst>
              </p:cNvPr>
              <p:cNvGrpSpPr/>
              <p:nvPr/>
            </p:nvGrpSpPr>
            <p:grpSpPr>
              <a:xfrm>
                <a:off x="4207307" y="3434049"/>
                <a:ext cx="2621281" cy="2487472"/>
                <a:chOff x="2257422" y="2010250"/>
                <a:chExt cx="3379407" cy="3058479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E1CF4C5F-B58D-4BF9-A503-0227B347FE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10800000" flipH="1" flipV="1">
                  <a:off x="2257422" y="2010250"/>
                  <a:ext cx="3379407" cy="3058479"/>
                </a:xfrm>
                <a:prstGeom prst="rect">
                  <a:avLst/>
                </a:prstGeom>
              </p:spPr>
            </p:pic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9ED9F73-E9D7-4E67-B620-53C35557DCF3}"/>
                    </a:ext>
                  </a:extLst>
                </p:cNvPr>
                <p:cNvSpPr/>
                <p:nvPr/>
              </p:nvSpPr>
              <p:spPr>
                <a:xfrm>
                  <a:off x="3676649" y="3057525"/>
                  <a:ext cx="1114425" cy="7239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highlight>
                      <a:srgbClr val="ECEEF1"/>
                    </a:highlight>
                  </a:endParaRPr>
                </a:p>
              </p:txBody>
            </p:sp>
          </p:grp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3AE0685-D131-4CC1-B48E-2C5D07AEA4F9}"/>
                  </a:ext>
                </a:extLst>
              </p:cNvPr>
              <p:cNvSpPr/>
              <p:nvPr/>
            </p:nvSpPr>
            <p:spPr>
              <a:xfrm rot="18543029">
                <a:off x="5455091" y="4646320"/>
                <a:ext cx="125716" cy="1226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highlight>
                    <a:srgbClr val="ECEEF1"/>
                  </a:highlight>
                </a:endParaRPr>
              </a:p>
            </p:txBody>
          </p:sp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36271D6-1EC8-479D-8685-80BB99C26B67}"/>
                </a:ext>
              </a:extLst>
            </p:cNvPr>
            <p:cNvCxnSpPr>
              <a:cxnSpLocks/>
            </p:cNvCxnSpPr>
            <p:nvPr/>
          </p:nvCxnSpPr>
          <p:spPr>
            <a:xfrm>
              <a:off x="1191027" y="3294777"/>
              <a:ext cx="398494" cy="7265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BE09C1E-D5BB-4DA0-968B-6839FA3340F9}"/>
                </a:ext>
              </a:extLst>
            </p:cNvPr>
            <p:cNvCxnSpPr>
              <a:cxnSpLocks/>
            </p:cNvCxnSpPr>
            <p:nvPr/>
          </p:nvCxnSpPr>
          <p:spPr>
            <a:xfrm>
              <a:off x="1199879" y="3294779"/>
              <a:ext cx="274314" cy="41141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20DC4F-DA9E-4E03-8BF4-54388D519169}"/>
              </a:ext>
            </a:extLst>
          </p:cNvPr>
          <p:cNvGrpSpPr/>
          <p:nvPr/>
        </p:nvGrpSpPr>
        <p:grpSpPr>
          <a:xfrm>
            <a:off x="5194167" y="2296565"/>
            <a:ext cx="1308233" cy="1289915"/>
            <a:chOff x="251744" y="2399206"/>
            <a:chExt cx="1899240" cy="18288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733F3EB-B3B8-4C50-9926-7E052F9FCF51}"/>
                </a:ext>
              </a:extLst>
            </p:cNvPr>
            <p:cNvGrpSpPr/>
            <p:nvPr/>
          </p:nvGrpSpPr>
          <p:grpSpPr>
            <a:xfrm>
              <a:off x="251744" y="2399206"/>
              <a:ext cx="1899240" cy="1828800"/>
              <a:chOff x="4207309" y="3476742"/>
              <a:chExt cx="2621281" cy="248747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37DC79D-C630-4E43-8D30-4DA975BE3DA8}"/>
                  </a:ext>
                </a:extLst>
              </p:cNvPr>
              <p:cNvGrpSpPr/>
              <p:nvPr/>
            </p:nvGrpSpPr>
            <p:grpSpPr>
              <a:xfrm>
                <a:off x="4207309" y="3476742"/>
                <a:ext cx="2621281" cy="2487472"/>
                <a:chOff x="2257425" y="2062743"/>
                <a:chExt cx="3379407" cy="3058479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2C5D5EAB-DF07-4619-BB4A-F3CDF53A97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10800000" flipH="1" flipV="1">
                  <a:off x="2257425" y="2062743"/>
                  <a:ext cx="3379407" cy="3058479"/>
                </a:xfrm>
                <a:prstGeom prst="rect">
                  <a:avLst/>
                </a:prstGeom>
              </p:spPr>
            </p:pic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A25358FB-1023-401D-B2ED-897CE164B9C9}"/>
                    </a:ext>
                  </a:extLst>
                </p:cNvPr>
                <p:cNvSpPr/>
                <p:nvPr/>
              </p:nvSpPr>
              <p:spPr>
                <a:xfrm>
                  <a:off x="3676649" y="3057525"/>
                  <a:ext cx="1114425" cy="7239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highlight>
                      <a:srgbClr val="ECEEF1"/>
                    </a:highlight>
                  </a:endParaRP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83AC05B-A4AA-4BE3-BADD-832D88FCE51A}"/>
                  </a:ext>
                </a:extLst>
              </p:cNvPr>
              <p:cNvSpPr/>
              <p:nvPr/>
            </p:nvSpPr>
            <p:spPr>
              <a:xfrm rot="18543029">
                <a:off x="5455091" y="4646320"/>
                <a:ext cx="125716" cy="1226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highlight>
                    <a:srgbClr val="ECEEF1"/>
                  </a:highlight>
                </a:endParaRPr>
              </a:p>
            </p:txBody>
          </p:sp>
        </p:grp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A5B73E1-8908-4667-9B9A-EA6D27624E05}"/>
                </a:ext>
              </a:extLst>
            </p:cNvPr>
            <p:cNvCxnSpPr>
              <a:cxnSpLocks/>
            </p:cNvCxnSpPr>
            <p:nvPr/>
          </p:nvCxnSpPr>
          <p:spPr>
            <a:xfrm>
              <a:off x="1191027" y="3294777"/>
              <a:ext cx="332033" cy="27679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B12CFC2-6FD8-40AA-8B04-CF0FCC994AEC}"/>
                </a:ext>
              </a:extLst>
            </p:cNvPr>
            <p:cNvCxnSpPr>
              <a:cxnSpLocks/>
              <a:stCxn id="21" idx="0"/>
            </p:cNvCxnSpPr>
            <p:nvPr/>
          </p:nvCxnSpPr>
          <p:spPr>
            <a:xfrm>
              <a:off x="1166843" y="3276841"/>
              <a:ext cx="508821" cy="29473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75C57D9-48B3-465F-8326-3460F61AD7C5}"/>
              </a:ext>
            </a:extLst>
          </p:cNvPr>
          <p:cNvSpPr txBox="1"/>
          <p:nvPr/>
        </p:nvSpPr>
        <p:spPr>
          <a:xfrm>
            <a:off x="969264" y="2868767"/>
            <a:ext cx="118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start time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CA3B552-7468-4C22-8D8A-15CA1A4C3C50}"/>
              </a:ext>
            </a:extLst>
          </p:cNvPr>
          <p:cNvSpPr txBox="1"/>
          <p:nvPr/>
        </p:nvSpPr>
        <p:spPr>
          <a:xfrm>
            <a:off x="4053266" y="2839659"/>
            <a:ext cx="118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end time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CE502BF-B8E5-4569-9F8F-24C727271704}"/>
              </a:ext>
            </a:extLst>
          </p:cNvPr>
          <p:cNvSpPr/>
          <p:nvPr/>
        </p:nvSpPr>
        <p:spPr>
          <a:xfrm>
            <a:off x="209686" y="3760609"/>
            <a:ext cx="74802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television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Have Been Framed starts at half past 3 and ends at twenty-five past 4.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you agree with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Ollie? Why?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 not agree with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Ollie. Both television</a:t>
            </a:r>
          </a:p>
          <a:p>
            <a:r>
              <a:rPr lang="en-US" dirty="0" err="1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last 55 minutes.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Speech Bubble: Oval 36">
            <a:extLst>
              <a:ext uri="{FF2B5EF4-FFF2-40B4-BE49-F238E27FC236}">
                <a16:creationId xmlns:a16="http://schemas.microsoft.com/office/drawing/2014/main" id="{DAD00B6C-EB57-43DF-8733-7563DE1742FC}"/>
              </a:ext>
            </a:extLst>
          </p:cNvPr>
          <p:cNvSpPr/>
          <p:nvPr/>
        </p:nvSpPr>
        <p:spPr>
          <a:xfrm>
            <a:off x="2501153" y="4258235"/>
            <a:ext cx="4624844" cy="1757195"/>
          </a:xfrm>
          <a:prstGeom prst="wedgeEllipseCallout">
            <a:avLst>
              <a:gd name="adj1" fmla="val 72506"/>
              <a:gd name="adj2" fmla="val -15368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Been Framed is the longest television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because it ends later than Come and Eat With Us.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555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09728" y="2082666"/>
            <a:ext cx="4660250" cy="1204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388CD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put these four time labels in order?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this possible? Can you explain why?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03045D-082B-4CF2-AB17-0583F2B294DE}"/>
              </a:ext>
            </a:extLst>
          </p:cNvPr>
          <p:cNvSpPr/>
          <p:nvPr/>
        </p:nvSpPr>
        <p:spPr>
          <a:xfrm>
            <a:off x="274763" y="1058590"/>
            <a:ext cx="859447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order times from longest to shortest, or shortest to longest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compare durations of time taken by specific events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use efficient ways to work out durations of time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4F424F-D980-4C64-AE67-A4B94AD2C6FC}"/>
              </a:ext>
            </a:extLst>
          </p:cNvPr>
          <p:cNvSpPr/>
          <p:nvPr/>
        </p:nvSpPr>
        <p:spPr>
          <a:xfrm>
            <a:off x="274763" y="3568914"/>
            <a:ext cx="1818863" cy="98755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Three-quarters of an hour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32648FA-56CF-45E5-9C85-DE0C23DB5616}"/>
              </a:ext>
            </a:extLst>
          </p:cNvPr>
          <p:cNvSpPr/>
          <p:nvPr/>
        </p:nvSpPr>
        <p:spPr>
          <a:xfrm>
            <a:off x="4758829" y="3568914"/>
            <a:ext cx="1818863" cy="98755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minutes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7ADC0C-CC17-4D19-91B6-88B12A38B25E}"/>
              </a:ext>
            </a:extLst>
          </p:cNvPr>
          <p:cNvSpPr/>
          <p:nvPr/>
        </p:nvSpPr>
        <p:spPr>
          <a:xfrm>
            <a:off x="2516796" y="3571668"/>
            <a:ext cx="1818863" cy="98755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minutes less than an hour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71F3D3-6D6C-421A-AA19-00D7DB68F51A}"/>
              </a:ext>
            </a:extLst>
          </p:cNvPr>
          <p:cNvSpPr/>
          <p:nvPr/>
        </p:nvSpPr>
        <p:spPr>
          <a:xfrm>
            <a:off x="7000862" y="3568914"/>
            <a:ext cx="1818863" cy="98755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minutes add 15 minutes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35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09728" y="2082666"/>
            <a:ext cx="4660250" cy="1204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388CD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put these four time labels in order?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this possible? Can you explain why?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03045D-082B-4CF2-AB17-0583F2B294DE}"/>
              </a:ext>
            </a:extLst>
          </p:cNvPr>
          <p:cNvSpPr/>
          <p:nvPr/>
        </p:nvSpPr>
        <p:spPr>
          <a:xfrm>
            <a:off x="274763" y="1058590"/>
            <a:ext cx="859447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order times from longest to shortest, or shortest to longest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compare durations of time taken by specific events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use efficient ways to work out durations of time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4F424F-D980-4C64-AE67-A4B94AD2C6FC}"/>
              </a:ext>
            </a:extLst>
          </p:cNvPr>
          <p:cNvSpPr/>
          <p:nvPr/>
        </p:nvSpPr>
        <p:spPr>
          <a:xfrm>
            <a:off x="274763" y="3568914"/>
            <a:ext cx="1818863" cy="98755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Three-quarters of an hour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32648FA-56CF-45E5-9C85-DE0C23DB5616}"/>
              </a:ext>
            </a:extLst>
          </p:cNvPr>
          <p:cNvSpPr/>
          <p:nvPr/>
        </p:nvSpPr>
        <p:spPr>
          <a:xfrm>
            <a:off x="4758829" y="3568914"/>
            <a:ext cx="1818863" cy="98755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minutes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7ADC0C-CC17-4D19-91B6-88B12A38B25E}"/>
              </a:ext>
            </a:extLst>
          </p:cNvPr>
          <p:cNvSpPr/>
          <p:nvPr/>
        </p:nvSpPr>
        <p:spPr>
          <a:xfrm>
            <a:off x="2516796" y="3571668"/>
            <a:ext cx="1818863" cy="98755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minutes less than an hour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71F3D3-6D6C-421A-AA19-00D7DB68F51A}"/>
              </a:ext>
            </a:extLst>
          </p:cNvPr>
          <p:cNvSpPr/>
          <p:nvPr/>
        </p:nvSpPr>
        <p:spPr>
          <a:xfrm>
            <a:off x="7000862" y="3568914"/>
            <a:ext cx="1818863" cy="98755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minutes add 15 minutes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7B55F7-7E01-4437-948B-DB65067F5C72}"/>
              </a:ext>
            </a:extLst>
          </p:cNvPr>
          <p:cNvSpPr/>
          <p:nvPr/>
        </p:nvSpPr>
        <p:spPr>
          <a:xfrm>
            <a:off x="186166" y="4836293"/>
            <a:ext cx="8101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cannot put these in order because they are all the same amounts of time.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all equal 45 minutes.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7721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EB82B2-AA71-4837-B985-15A96461F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3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F2D85AF3-EC25-4606-B2D9-AE114D211ECD}"/>
              </a:ext>
            </a:extLst>
          </p:cNvPr>
          <p:cNvSpPr/>
          <p:nvPr/>
        </p:nvSpPr>
        <p:spPr>
          <a:xfrm>
            <a:off x="274763" y="1089070"/>
            <a:ext cx="859447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order times from longest to shortest, or shortest to longest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compare durations of time taken by specific events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use efficient ways to work out durations of time </a:t>
            </a:r>
          </a:p>
        </p:txBody>
      </p:sp>
      <p:sp>
        <p:nvSpPr>
          <p:cNvPr id="49" name="TextBox 3">
            <a:extLst>
              <a:ext uri="{FF2B5EF4-FFF2-40B4-BE49-F238E27FC236}">
                <a16:creationId xmlns:a16="http://schemas.microsoft.com/office/drawing/2014/main" id="{C290DCF1-0772-44E8-9E4D-C379136F19E0}"/>
              </a:ext>
            </a:extLst>
          </p:cNvPr>
          <p:cNvSpPr txBox="1"/>
          <p:nvPr/>
        </p:nvSpPr>
        <p:spPr>
          <a:xfrm>
            <a:off x="162560" y="2119080"/>
            <a:ext cx="8839200" cy="1322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Starter: </a:t>
            </a:r>
          </a:p>
          <a:p>
            <a:pPr>
              <a:lnSpc>
                <a:spcPct val="107000"/>
              </a:lnSpc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hich of these lasted the longest time? How do you know?</a:t>
            </a:r>
          </a:p>
          <a:p>
            <a:pPr>
              <a:lnSpc>
                <a:spcPct val="107000"/>
              </a:lnSpc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Alice started reading her book at 5 past 4 and finished at 10 to 5.</a:t>
            </a:r>
          </a:p>
          <a:p>
            <a:pPr>
              <a:lnSpc>
                <a:spcPct val="107000"/>
              </a:lnSpc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Riley helped to bake a cake. He started at half past 3 and finished at 20 past 4.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BDAA8-9D76-429C-A9AA-9E02350A5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186" y="2119080"/>
            <a:ext cx="699352" cy="6261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9468D0-B3E7-47F9-8209-B0341C7E0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155" y="2205861"/>
            <a:ext cx="563988" cy="53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30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F2D85AF3-EC25-4606-B2D9-AE114D211ECD}"/>
              </a:ext>
            </a:extLst>
          </p:cNvPr>
          <p:cNvSpPr/>
          <p:nvPr/>
        </p:nvSpPr>
        <p:spPr>
          <a:xfrm>
            <a:off x="274763" y="1089070"/>
            <a:ext cx="859447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order times from longest to shortest, or shortest to longest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compare durations of time taken by specific events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use efficient ways to work out durations of time </a:t>
            </a:r>
          </a:p>
        </p:txBody>
      </p:sp>
      <p:sp>
        <p:nvSpPr>
          <p:cNvPr id="49" name="TextBox 3">
            <a:extLst>
              <a:ext uri="{FF2B5EF4-FFF2-40B4-BE49-F238E27FC236}">
                <a16:creationId xmlns:a16="http://schemas.microsoft.com/office/drawing/2014/main" id="{C290DCF1-0772-44E8-9E4D-C379136F19E0}"/>
              </a:ext>
            </a:extLst>
          </p:cNvPr>
          <p:cNvSpPr txBox="1"/>
          <p:nvPr/>
        </p:nvSpPr>
        <p:spPr>
          <a:xfrm>
            <a:off x="162560" y="2119080"/>
            <a:ext cx="8839200" cy="1322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Starter: </a:t>
            </a:r>
          </a:p>
          <a:p>
            <a:pPr>
              <a:lnSpc>
                <a:spcPct val="107000"/>
              </a:lnSpc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hich of these lasted the longest time? How do you know?</a:t>
            </a:r>
          </a:p>
          <a:p>
            <a:pPr>
              <a:lnSpc>
                <a:spcPct val="107000"/>
              </a:lnSpc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Alice started reading her book at 5 past 4 and finished at 10 to 5.</a:t>
            </a:r>
          </a:p>
          <a:p>
            <a:pPr>
              <a:lnSpc>
                <a:spcPct val="107000"/>
              </a:lnSpc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Riley helped to bake a cake. He started at half past 3 and finished at 20 past 4.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BDAA8-9D76-429C-A9AA-9E02350A5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186" y="2119080"/>
            <a:ext cx="699352" cy="6261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9468D0-B3E7-47F9-8209-B0341C7E0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155" y="2205861"/>
            <a:ext cx="563988" cy="539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952BFF-DFF3-4D4E-8B0D-667496F79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63" y="3560142"/>
            <a:ext cx="699352" cy="6261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930A3E-F7F9-47C2-B7C9-E8EB4332D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478" y="5386823"/>
            <a:ext cx="563988" cy="53934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7D99A65-07B6-4FB1-A96C-907858A00043}"/>
              </a:ext>
            </a:extLst>
          </p:cNvPr>
          <p:cNvGrpSpPr/>
          <p:nvPr/>
        </p:nvGrpSpPr>
        <p:grpSpPr>
          <a:xfrm>
            <a:off x="1168503" y="3739468"/>
            <a:ext cx="4259975" cy="1076483"/>
            <a:chOff x="629592" y="2608232"/>
            <a:chExt cx="7419041" cy="190056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0BC7CEC-AEC2-479C-85DE-1D918719D062}"/>
                </a:ext>
              </a:extLst>
            </p:cNvPr>
            <p:cNvGrpSpPr/>
            <p:nvPr/>
          </p:nvGrpSpPr>
          <p:grpSpPr>
            <a:xfrm>
              <a:off x="629592" y="2608232"/>
              <a:ext cx="7419041" cy="1900563"/>
              <a:chOff x="862479" y="2388776"/>
              <a:chExt cx="7419041" cy="1900563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09674536-3E7E-4A07-9E7F-8DFE3AFEB955}"/>
                  </a:ext>
                </a:extLst>
              </p:cNvPr>
              <p:cNvGrpSpPr/>
              <p:nvPr/>
            </p:nvGrpSpPr>
            <p:grpSpPr>
              <a:xfrm>
                <a:off x="862479" y="2388776"/>
                <a:ext cx="1899240" cy="1828800"/>
                <a:chOff x="251744" y="2399206"/>
                <a:chExt cx="1899240" cy="1828800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6912B024-614F-473E-97A9-2D2EB2D3F349}"/>
                    </a:ext>
                  </a:extLst>
                </p:cNvPr>
                <p:cNvGrpSpPr/>
                <p:nvPr/>
              </p:nvGrpSpPr>
              <p:grpSpPr>
                <a:xfrm>
                  <a:off x="251744" y="2399206"/>
                  <a:ext cx="1899240" cy="1828800"/>
                  <a:chOff x="4207309" y="3476742"/>
                  <a:chExt cx="2621281" cy="2487472"/>
                </a:xfrm>
              </p:grpSpPr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6A9C1C75-D913-4162-85BE-3A391B42EF56}"/>
                      </a:ext>
                    </a:extLst>
                  </p:cNvPr>
                  <p:cNvGrpSpPr/>
                  <p:nvPr/>
                </p:nvGrpSpPr>
                <p:grpSpPr>
                  <a:xfrm>
                    <a:off x="4207309" y="3476742"/>
                    <a:ext cx="2621281" cy="2487472"/>
                    <a:chOff x="2257425" y="2062743"/>
                    <a:chExt cx="3379407" cy="3058479"/>
                  </a:xfrm>
                </p:grpSpPr>
                <p:pic>
                  <p:nvPicPr>
                    <p:cNvPr id="34" name="Picture 33">
                      <a:extLst>
                        <a:ext uri="{FF2B5EF4-FFF2-40B4-BE49-F238E27FC236}">
                          <a16:creationId xmlns:a16="http://schemas.microsoft.com/office/drawing/2014/main" id="{441BF7B8-3E46-422F-8D52-B1737A8F4C1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 rot="10800000" flipH="1" flipV="1">
                      <a:off x="2257425" y="2062743"/>
                      <a:ext cx="3379407" cy="3058479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1372422B-BBB6-43A9-8C92-E4C4F7A7B5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6649" y="3057525"/>
                      <a:ext cx="1114425" cy="7239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highlight>
                          <a:srgbClr val="ECEEF1"/>
                        </a:highlight>
                      </a:endParaRPr>
                    </a:p>
                  </p:txBody>
                </p:sp>
              </p:grpSp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D462EB9F-2D6D-4169-B6B2-AF4CB9FE9BA7}"/>
                      </a:ext>
                    </a:extLst>
                  </p:cNvPr>
                  <p:cNvSpPr/>
                  <p:nvPr/>
                </p:nvSpPr>
                <p:spPr>
                  <a:xfrm rot="18543029">
                    <a:off x="5455091" y="4646320"/>
                    <a:ext cx="125716" cy="122699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highlight>
                        <a:srgbClr val="ECEEF1"/>
                      </a:highlight>
                    </a:endParaRPr>
                  </a:p>
                </p:txBody>
              </p:sp>
            </p:grp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7C5E0346-61D3-4843-B616-A8DC413D58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91027" y="3294777"/>
                  <a:ext cx="335433" cy="20386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0DED0348-60F2-434B-B0F1-F34CE97DDA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99879" y="2879869"/>
                  <a:ext cx="253742" cy="41490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0B446A1-7A85-4927-AB36-F5C5D0033DCE}"/>
                  </a:ext>
                </a:extLst>
              </p:cNvPr>
              <p:cNvGrpSpPr/>
              <p:nvPr/>
            </p:nvGrpSpPr>
            <p:grpSpPr>
              <a:xfrm>
                <a:off x="6382280" y="2460539"/>
                <a:ext cx="1899240" cy="1828800"/>
                <a:chOff x="251744" y="2399206"/>
                <a:chExt cx="189924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25D4AFF1-9F51-4D1E-9B13-4083D4F578E1}"/>
                    </a:ext>
                  </a:extLst>
                </p:cNvPr>
                <p:cNvGrpSpPr/>
                <p:nvPr/>
              </p:nvGrpSpPr>
              <p:grpSpPr>
                <a:xfrm>
                  <a:off x="251744" y="2399206"/>
                  <a:ext cx="1899240" cy="1828800"/>
                  <a:chOff x="4207309" y="3476742"/>
                  <a:chExt cx="2621281" cy="2487472"/>
                </a:xfrm>
              </p:grpSpPr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42182493-E559-4398-9A89-12C18E35E749}"/>
                      </a:ext>
                    </a:extLst>
                  </p:cNvPr>
                  <p:cNvGrpSpPr/>
                  <p:nvPr/>
                </p:nvGrpSpPr>
                <p:grpSpPr>
                  <a:xfrm>
                    <a:off x="4207309" y="3476742"/>
                    <a:ext cx="2621281" cy="2487472"/>
                    <a:chOff x="2257425" y="2062743"/>
                    <a:chExt cx="3379407" cy="3058479"/>
                  </a:xfrm>
                </p:grpSpPr>
                <p:pic>
                  <p:nvPicPr>
                    <p:cNvPr id="27" name="Picture 26">
                      <a:extLst>
                        <a:ext uri="{FF2B5EF4-FFF2-40B4-BE49-F238E27FC236}">
                          <a16:creationId xmlns:a16="http://schemas.microsoft.com/office/drawing/2014/main" id="{4769E15B-6B28-45BB-85E5-35FA6CC8CE3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 rot="10800000" flipH="1" flipV="1">
                      <a:off x="2257425" y="2062743"/>
                      <a:ext cx="3379407" cy="3058479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3FA54B2F-513C-44B9-9150-258E8D6028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6649" y="3057525"/>
                      <a:ext cx="1114425" cy="7239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highlight>
                          <a:srgbClr val="ECEEF1"/>
                        </a:highlight>
                      </a:endParaRPr>
                    </a:p>
                  </p:txBody>
                </p:sp>
              </p:grp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FBA58FF2-281C-4636-9D46-A3DFE96A17A3}"/>
                      </a:ext>
                    </a:extLst>
                  </p:cNvPr>
                  <p:cNvSpPr/>
                  <p:nvPr/>
                </p:nvSpPr>
                <p:spPr>
                  <a:xfrm rot="18543029">
                    <a:off x="5455091" y="4646320"/>
                    <a:ext cx="125716" cy="122699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highlight>
                        <a:srgbClr val="ECEEF1"/>
                      </a:highlight>
                    </a:endParaRPr>
                  </a:p>
                </p:txBody>
              </p:sp>
            </p:grp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8788F9EE-6CE4-45B4-88E9-3045EEA421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91027" y="3294777"/>
                  <a:ext cx="237813" cy="31957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06909219-20FC-4A5B-AE73-39BA0FC694A6}"/>
                    </a:ext>
                  </a:extLst>
                </p:cNvPr>
                <p:cNvCxnSpPr>
                  <a:cxnSpLocks/>
                  <a:stCxn id="26" idx="0"/>
                </p:cNvCxnSpPr>
                <p:nvPr/>
              </p:nvCxnSpPr>
              <p:spPr>
                <a:xfrm flipH="1" flipV="1">
                  <a:off x="777156" y="3034801"/>
                  <a:ext cx="389688" cy="241384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0A237BBD-1641-4C72-9F78-A24397107257}"/>
                  </a:ext>
                </a:extLst>
              </p:cNvPr>
              <p:cNvGrpSpPr/>
              <p:nvPr/>
            </p:nvGrpSpPr>
            <p:grpSpPr>
              <a:xfrm>
                <a:off x="3622380" y="2443253"/>
                <a:ext cx="1899240" cy="1828800"/>
                <a:chOff x="4207309" y="3476742"/>
                <a:chExt cx="2621281" cy="2487472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1089DDA3-06CE-4DAD-92FA-A924BB6A9650}"/>
                    </a:ext>
                  </a:extLst>
                </p:cNvPr>
                <p:cNvGrpSpPr/>
                <p:nvPr/>
              </p:nvGrpSpPr>
              <p:grpSpPr>
                <a:xfrm>
                  <a:off x="4207309" y="3476742"/>
                  <a:ext cx="2621281" cy="2487472"/>
                  <a:chOff x="2257425" y="2062743"/>
                  <a:chExt cx="3379407" cy="3058479"/>
                </a:xfrm>
              </p:grpSpPr>
              <p:pic>
                <p:nvPicPr>
                  <p:cNvPr id="20" name="Picture 19">
                    <a:extLst>
                      <a:ext uri="{FF2B5EF4-FFF2-40B4-BE49-F238E27FC236}">
                        <a16:creationId xmlns:a16="http://schemas.microsoft.com/office/drawing/2014/main" id="{6320F471-0FC1-4ED6-BA02-875D32B05A1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 rot="10800000" flipH="1" flipV="1">
                    <a:off x="2257425" y="2062743"/>
                    <a:ext cx="3379407" cy="3058479"/>
                  </a:xfrm>
                  <a:prstGeom prst="rect">
                    <a:avLst/>
                  </a:prstGeom>
                </p:spPr>
              </p:pic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B43E06F1-F5FD-44A6-8057-42E91E1E8974}"/>
                      </a:ext>
                    </a:extLst>
                  </p:cNvPr>
                  <p:cNvSpPr/>
                  <p:nvPr/>
                </p:nvSpPr>
                <p:spPr>
                  <a:xfrm>
                    <a:off x="3676649" y="3057525"/>
                    <a:ext cx="1114425" cy="7239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highlight>
                        <a:srgbClr val="ECEEF1"/>
                      </a:highlight>
                    </a:endParaRPr>
                  </a:p>
                </p:txBody>
              </p:sp>
            </p:grp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DDF1608B-E738-4D67-B945-29FEC9534B98}"/>
                    </a:ext>
                  </a:extLst>
                </p:cNvPr>
                <p:cNvSpPr/>
                <p:nvPr/>
              </p:nvSpPr>
              <p:spPr>
                <a:xfrm rot="18543029">
                  <a:off x="5455091" y="4646320"/>
                  <a:ext cx="125716" cy="122699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highlight>
                      <a:srgbClr val="ECEEF1"/>
                    </a:highlight>
                  </a:endParaRPr>
                </a:p>
              </p:txBody>
            </p:sp>
          </p:grpSp>
        </p:grpSp>
        <p:sp>
          <p:nvSpPr>
            <p:cNvPr id="14" name="Partial Circle 13">
              <a:extLst>
                <a:ext uri="{FF2B5EF4-FFF2-40B4-BE49-F238E27FC236}">
                  <a16:creationId xmlns:a16="http://schemas.microsoft.com/office/drawing/2014/main" id="{635BBCED-93D1-418E-AAD8-6161849651C0}"/>
                </a:ext>
              </a:extLst>
            </p:cNvPr>
            <p:cNvSpPr/>
            <p:nvPr/>
          </p:nvSpPr>
          <p:spPr>
            <a:xfrm rot="18175968">
              <a:off x="3856621" y="3107900"/>
              <a:ext cx="964982" cy="954157"/>
            </a:xfrm>
            <a:prstGeom prst="pi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BA4ABD-4453-4D27-B32C-AEB238478043}"/>
              </a:ext>
            </a:extLst>
          </p:cNvPr>
          <p:cNvGrpSpPr/>
          <p:nvPr/>
        </p:nvGrpSpPr>
        <p:grpSpPr>
          <a:xfrm>
            <a:off x="1113612" y="5127722"/>
            <a:ext cx="4259975" cy="1076483"/>
            <a:chOff x="629592" y="2608232"/>
            <a:chExt cx="7419041" cy="190056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A409390-1D1F-4976-B148-49E910C413EF}"/>
                </a:ext>
              </a:extLst>
            </p:cNvPr>
            <p:cNvGrpSpPr/>
            <p:nvPr/>
          </p:nvGrpSpPr>
          <p:grpSpPr>
            <a:xfrm>
              <a:off x="629592" y="2608232"/>
              <a:ext cx="7419041" cy="1900563"/>
              <a:chOff x="862479" y="2388776"/>
              <a:chExt cx="7419041" cy="190056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09CD427B-F382-4E21-8555-54E76CA367D7}"/>
                  </a:ext>
                </a:extLst>
              </p:cNvPr>
              <p:cNvGrpSpPr/>
              <p:nvPr/>
            </p:nvGrpSpPr>
            <p:grpSpPr>
              <a:xfrm>
                <a:off x="862479" y="2388776"/>
                <a:ext cx="1899240" cy="1828800"/>
                <a:chOff x="251744" y="2399206"/>
                <a:chExt cx="1899240" cy="1828800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E0F55F4F-F778-4988-A5D8-6D24BA86630B}"/>
                    </a:ext>
                  </a:extLst>
                </p:cNvPr>
                <p:cNvGrpSpPr/>
                <p:nvPr/>
              </p:nvGrpSpPr>
              <p:grpSpPr>
                <a:xfrm>
                  <a:off x="251744" y="2399206"/>
                  <a:ext cx="1899240" cy="1828800"/>
                  <a:chOff x="4207309" y="3476742"/>
                  <a:chExt cx="2621281" cy="2487472"/>
                </a:xfrm>
              </p:grpSpPr>
              <p:grpSp>
                <p:nvGrpSpPr>
                  <p:cNvPr id="62" name="Group 61">
                    <a:extLst>
                      <a:ext uri="{FF2B5EF4-FFF2-40B4-BE49-F238E27FC236}">
                        <a16:creationId xmlns:a16="http://schemas.microsoft.com/office/drawing/2014/main" id="{2AE9BE9F-2DD4-4F06-AEBA-1F41275ABCAD}"/>
                      </a:ext>
                    </a:extLst>
                  </p:cNvPr>
                  <p:cNvGrpSpPr/>
                  <p:nvPr/>
                </p:nvGrpSpPr>
                <p:grpSpPr>
                  <a:xfrm>
                    <a:off x="4207309" y="3476742"/>
                    <a:ext cx="2621281" cy="2487472"/>
                    <a:chOff x="2257425" y="2062743"/>
                    <a:chExt cx="3379407" cy="3058479"/>
                  </a:xfrm>
                </p:grpSpPr>
                <p:pic>
                  <p:nvPicPr>
                    <p:cNvPr id="64" name="Picture 63">
                      <a:extLst>
                        <a:ext uri="{FF2B5EF4-FFF2-40B4-BE49-F238E27FC236}">
                          <a16:creationId xmlns:a16="http://schemas.microsoft.com/office/drawing/2014/main" id="{5BDE738F-73E0-4B74-9AE9-AE985E0D18D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 rot="10800000" flipH="1" flipV="1">
                      <a:off x="2257425" y="2062743"/>
                      <a:ext cx="3379407" cy="3058479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65" name="Rectangle 64">
                      <a:extLst>
                        <a:ext uri="{FF2B5EF4-FFF2-40B4-BE49-F238E27FC236}">
                          <a16:creationId xmlns:a16="http://schemas.microsoft.com/office/drawing/2014/main" id="{419EF15D-802E-41B8-AC61-D7A22618C5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6649" y="3057525"/>
                      <a:ext cx="1114425" cy="7239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highlight>
                          <a:srgbClr val="ECEEF1"/>
                        </a:highlight>
                      </a:endParaRPr>
                    </a:p>
                  </p:txBody>
                </p:sp>
              </p:grp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07DD9355-7DC7-4C6B-8398-9AA3ADC28FBC}"/>
                      </a:ext>
                    </a:extLst>
                  </p:cNvPr>
                  <p:cNvSpPr/>
                  <p:nvPr/>
                </p:nvSpPr>
                <p:spPr>
                  <a:xfrm rot="18543029">
                    <a:off x="5455091" y="4646320"/>
                    <a:ext cx="125716" cy="122699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highlight>
                        <a:srgbClr val="ECEEF1"/>
                      </a:highlight>
                    </a:endParaRPr>
                  </a:p>
                </p:txBody>
              </p:sp>
            </p:grpSp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98BC7638-36C8-4E9D-8FA5-9B208C73A6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91028" y="3294777"/>
                  <a:ext cx="399039" cy="12817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>
                  <a:extLst>
                    <a:ext uri="{FF2B5EF4-FFF2-40B4-BE49-F238E27FC236}">
                      <a16:creationId xmlns:a16="http://schemas.microsoft.com/office/drawing/2014/main" id="{894A6093-B40E-45F3-9B48-52755565D6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99878" y="3294778"/>
                  <a:ext cx="0" cy="53082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08F529F8-75A1-412F-8EDF-413BBCD046F0}"/>
                  </a:ext>
                </a:extLst>
              </p:cNvPr>
              <p:cNvGrpSpPr/>
              <p:nvPr/>
            </p:nvGrpSpPr>
            <p:grpSpPr>
              <a:xfrm>
                <a:off x="6382280" y="2460539"/>
                <a:ext cx="1899240" cy="1828800"/>
                <a:chOff x="251744" y="2399206"/>
                <a:chExt cx="1899240" cy="1828800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B98FDA6D-C1B0-4B4C-A258-AAFED31377C8}"/>
                    </a:ext>
                  </a:extLst>
                </p:cNvPr>
                <p:cNvGrpSpPr/>
                <p:nvPr/>
              </p:nvGrpSpPr>
              <p:grpSpPr>
                <a:xfrm>
                  <a:off x="251744" y="2399206"/>
                  <a:ext cx="1899240" cy="1828800"/>
                  <a:chOff x="4207309" y="3476742"/>
                  <a:chExt cx="2621281" cy="2487472"/>
                </a:xfrm>
              </p:grpSpPr>
              <p:grpSp>
                <p:nvGrpSpPr>
                  <p:cNvPr id="55" name="Group 54">
                    <a:extLst>
                      <a:ext uri="{FF2B5EF4-FFF2-40B4-BE49-F238E27FC236}">
                        <a16:creationId xmlns:a16="http://schemas.microsoft.com/office/drawing/2014/main" id="{76092BBC-2CC0-4DE2-98B2-B5547F6E4EC4}"/>
                      </a:ext>
                    </a:extLst>
                  </p:cNvPr>
                  <p:cNvGrpSpPr/>
                  <p:nvPr/>
                </p:nvGrpSpPr>
                <p:grpSpPr>
                  <a:xfrm>
                    <a:off x="4207309" y="3476742"/>
                    <a:ext cx="2621281" cy="2487472"/>
                    <a:chOff x="2257425" y="2062743"/>
                    <a:chExt cx="3379407" cy="3058479"/>
                  </a:xfrm>
                </p:grpSpPr>
                <p:pic>
                  <p:nvPicPr>
                    <p:cNvPr id="57" name="Picture 56">
                      <a:extLst>
                        <a:ext uri="{FF2B5EF4-FFF2-40B4-BE49-F238E27FC236}">
                          <a16:creationId xmlns:a16="http://schemas.microsoft.com/office/drawing/2014/main" id="{6C54452E-C121-4609-97E0-40B9CA6CBA0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 rot="10800000" flipH="1" flipV="1">
                      <a:off x="2257425" y="2062743"/>
                      <a:ext cx="3379407" cy="3058479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AB8F892F-DF9D-4BE0-9743-F3C275B73E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6649" y="3057525"/>
                      <a:ext cx="1114425" cy="7239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highlight>
                          <a:srgbClr val="ECEEF1"/>
                        </a:highlight>
                      </a:endParaRPr>
                    </a:p>
                  </p:txBody>
                </p:sp>
              </p:grpSp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C8BB836B-0026-400F-9B71-902CD8F72609}"/>
                      </a:ext>
                    </a:extLst>
                  </p:cNvPr>
                  <p:cNvSpPr/>
                  <p:nvPr/>
                </p:nvSpPr>
                <p:spPr>
                  <a:xfrm rot="18543029">
                    <a:off x="5455091" y="4646320"/>
                    <a:ext cx="125716" cy="122699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highlight>
                        <a:srgbClr val="ECEEF1"/>
                      </a:highlight>
                    </a:endParaRPr>
                  </a:p>
                </p:txBody>
              </p:sp>
            </p:grp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7C25014D-30A4-411F-94A3-CC60B6566D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91028" y="3294777"/>
                  <a:ext cx="345773" cy="27880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8EED6CD3-17CC-482D-98F4-EF72B2ABDD02}"/>
                    </a:ext>
                  </a:extLst>
                </p:cNvPr>
                <p:cNvCxnSpPr>
                  <a:cxnSpLocks/>
                  <a:stCxn id="56" idx="0"/>
                </p:cNvCxnSpPr>
                <p:nvPr/>
              </p:nvCxnSpPr>
              <p:spPr>
                <a:xfrm>
                  <a:off x="1166843" y="3275799"/>
                  <a:ext cx="525666" cy="29778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0A41CBE5-DEB9-4242-AE10-08A50897D25F}"/>
                  </a:ext>
                </a:extLst>
              </p:cNvPr>
              <p:cNvGrpSpPr/>
              <p:nvPr/>
            </p:nvGrpSpPr>
            <p:grpSpPr>
              <a:xfrm>
                <a:off x="3622380" y="2443253"/>
                <a:ext cx="1899240" cy="1828800"/>
                <a:chOff x="2257425" y="2062743"/>
                <a:chExt cx="3379407" cy="3058479"/>
              </a:xfrm>
            </p:grpSpPr>
            <p:pic>
              <p:nvPicPr>
                <p:cNvPr id="50" name="Picture 49">
                  <a:extLst>
                    <a:ext uri="{FF2B5EF4-FFF2-40B4-BE49-F238E27FC236}">
                      <a16:creationId xmlns:a16="http://schemas.microsoft.com/office/drawing/2014/main" id="{410C14C8-D36F-424B-844E-A6189E7025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0800000" flipH="1" flipV="1">
                  <a:off x="2257425" y="2062743"/>
                  <a:ext cx="3379407" cy="3058479"/>
                </a:xfrm>
                <a:prstGeom prst="rect">
                  <a:avLst/>
                </a:prstGeom>
              </p:spPr>
            </p:pic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4B108F3-3485-40B0-8CD2-EEB2E10C8F2E}"/>
                    </a:ext>
                  </a:extLst>
                </p:cNvPr>
                <p:cNvSpPr/>
                <p:nvPr/>
              </p:nvSpPr>
              <p:spPr>
                <a:xfrm>
                  <a:off x="3676649" y="3057525"/>
                  <a:ext cx="1114425" cy="7239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highlight>
                      <a:srgbClr val="ECEEF1"/>
                    </a:highlight>
                  </a:endParaRPr>
                </a:p>
              </p:txBody>
            </p:sp>
          </p:grpSp>
        </p:grpSp>
        <p:sp>
          <p:nvSpPr>
            <p:cNvPr id="42" name="Partial Circle 41">
              <a:extLst>
                <a:ext uri="{FF2B5EF4-FFF2-40B4-BE49-F238E27FC236}">
                  <a16:creationId xmlns:a16="http://schemas.microsoft.com/office/drawing/2014/main" id="{A6EFC170-A1D7-4516-8B09-D249FAB10CAF}"/>
                </a:ext>
              </a:extLst>
            </p:cNvPr>
            <p:cNvSpPr/>
            <p:nvPr/>
          </p:nvSpPr>
          <p:spPr>
            <a:xfrm rot="5400000">
              <a:off x="3856621" y="3107899"/>
              <a:ext cx="964982" cy="954157"/>
            </a:xfrm>
            <a:prstGeom prst="pi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69" name="Partial Circle 68">
            <a:extLst>
              <a:ext uri="{FF2B5EF4-FFF2-40B4-BE49-F238E27FC236}">
                <a16:creationId xmlns:a16="http://schemas.microsoft.com/office/drawing/2014/main" id="{65B7F7AF-39BE-4BB7-8F61-858E2A561790}"/>
              </a:ext>
            </a:extLst>
          </p:cNvPr>
          <p:cNvSpPr/>
          <p:nvPr/>
        </p:nvSpPr>
        <p:spPr>
          <a:xfrm rot="6943252">
            <a:off x="2983303" y="5400447"/>
            <a:ext cx="551322" cy="574952"/>
          </a:xfrm>
          <a:prstGeom prst="pi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20D1229-C142-48B9-AC45-B253565CF055}"/>
              </a:ext>
            </a:extLst>
          </p:cNvPr>
          <p:cNvSpPr/>
          <p:nvPr/>
        </p:nvSpPr>
        <p:spPr>
          <a:xfrm rot="18543029">
            <a:off x="3221344" y="5662399"/>
            <a:ext cx="52351" cy="5104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highlight>
                <a:srgbClr val="ECEEF1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7A1C4B-489E-4036-BD37-3F68B23084E4}"/>
              </a:ext>
            </a:extLst>
          </p:cNvPr>
          <p:cNvSpPr txBox="1"/>
          <p:nvPr/>
        </p:nvSpPr>
        <p:spPr>
          <a:xfrm>
            <a:off x="1281660" y="4725305"/>
            <a:ext cx="79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F2FBACD-A760-4CF8-BA82-F59722B1C8FF}"/>
              </a:ext>
            </a:extLst>
          </p:cNvPr>
          <p:cNvSpPr txBox="1"/>
          <p:nvPr/>
        </p:nvSpPr>
        <p:spPr>
          <a:xfrm>
            <a:off x="2753222" y="4758390"/>
            <a:ext cx="114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F7AE29B-052E-4AAF-BA16-DFA3656C8C5B}"/>
              </a:ext>
            </a:extLst>
          </p:cNvPr>
          <p:cNvSpPr txBox="1"/>
          <p:nvPr/>
        </p:nvSpPr>
        <p:spPr>
          <a:xfrm>
            <a:off x="4467593" y="4763292"/>
            <a:ext cx="79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F7030A-FC03-4D91-9D20-B0854F2CF2E2}"/>
              </a:ext>
            </a:extLst>
          </p:cNvPr>
          <p:cNvSpPr/>
          <p:nvPr/>
        </p:nvSpPr>
        <p:spPr>
          <a:xfrm>
            <a:off x="6184759" y="3712252"/>
            <a:ext cx="278377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spent 45 minutes 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her book.</a:t>
            </a:r>
          </a:p>
          <a:p>
            <a:endParaRPr lang="en-US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Riley spent 50 minutes 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helping to make a cake.</a:t>
            </a:r>
          </a:p>
          <a:p>
            <a:endParaRPr lang="en-US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Riley’s activity lasted 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minutes longer.</a:t>
            </a:r>
            <a:endParaRPr lang="en-GB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1255C07-3DAA-4ABD-A912-B0494F7A7E5A}"/>
              </a:ext>
            </a:extLst>
          </p:cNvPr>
          <p:cNvSpPr/>
          <p:nvPr/>
        </p:nvSpPr>
        <p:spPr>
          <a:xfrm rot="18543029">
            <a:off x="3272314" y="4261844"/>
            <a:ext cx="52351" cy="5104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highlight>
                <a:srgbClr val="ECEEF1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70113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0" y="107317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2AA9BF-236A-4E33-91D5-6CE52BDEDDF5}"/>
              </a:ext>
            </a:extLst>
          </p:cNvPr>
          <p:cNvSpPr txBox="1"/>
          <p:nvPr/>
        </p:nvSpPr>
        <p:spPr>
          <a:xfrm>
            <a:off x="0" y="1469690"/>
            <a:ext cx="857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Here are six different time labels.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put a loop around the label that shows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longest time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5FED560-4D75-480A-AA43-3D1E0BC18EE8}"/>
              </a:ext>
            </a:extLst>
          </p:cNvPr>
          <p:cNvSpPr/>
          <p:nvPr/>
        </p:nvSpPr>
        <p:spPr>
          <a:xfrm>
            <a:off x="711212" y="2852928"/>
            <a:ext cx="1818863" cy="9875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hours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98E5A3B-9285-411E-A557-976C067DF896}"/>
              </a:ext>
            </a:extLst>
          </p:cNvPr>
          <p:cNvSpPr/>
          <p:nvPr/>
        </p:nvSpPr>
        <p:spPr>
          <a:xfrm>
            <a:off x="3566841" y="2852928"/>
            <a:ext cx="1818863" cy="9875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minutes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87ED3B1-D6DA-4B3D-BB22-08F5F95900B1}"/>
              </a:ext>
            </a:extLst>
          </p:cNvPr>
          <p:cNvSpPr/>
          <p:nvPr/>
        </p:nvSpPr>
        <p:spPr>
          <a:xfrm>
            <a:off x="6422470" y="2852928"/>
            <a:ext cx="1818863" cy="9875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minutes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A044DF-C81E-4C8C-AA84-9B92F22CCAE4}"/>
              </a:ext>
            </a:extLst>
          </p:cNvPr>
          <p:cNvSpPr/>
          <p:nvPr/>
        </p:nvSpPr>
        <p:spPr>
          <a:xfrm>
            <a:off x="3566840" y="4496570"/>
            <a:ext cx="1818863" cy="9875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minutes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67B195-97EB-4D58-AEE8-FF0466734C8C}"/>
              </a:ext>
            </a:extLst>
          </p:cNvPr>
          <p:cNvSpPr/>
          <p:nvPr/>
        </p:nvSpPr>
        <p:spPr>
          <a:xfrm>
            <a:off x="235497" y="4478282"/>
            <a:ext cx="2770292" cy="9875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quarters of an hour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8778A4-F30D-4895-A14C-1F50A0E55CDF}"/>
              </a:ext>
            </a:extLst>
          </p:cNvPr>
          <p:cNvSpPr/>
          <p:nvPr/>
        </p:nvSpPr>
        <p:spPr>
          <a:xfrm>
            <a:off x="5992486" y="4496570"/>
            <a:ext cx="2770292" cy="9875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 of an hour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698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0" y="107317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2AA9BF-236A-4E33-91D5-6CE52BDEDDF5}"/>
              </a:ext>
            </a:extLst>
          </p:cNvPr>
          <p:cNvSpPr txBox="1"/>
          <p:nvPr/>
        </p:nvSpPr>
        <p:spPr>
          <a:xfrm>
            <a:off x="0" y="1478219"/>
            <a:ext cx="857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Here are six different time labels.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put a loop around the label that shows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longest time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5FED560-4D75-480A-AA43-3D1E0BC18EE8}"/>
              </a:ext>
            </a:extLst>
          </p:cNvPr>
          <p:cNvSpPr/>
          <p:nvPr/>
        </p:nvSpPr>
        <p:spPr>
          <a:xfrm>
            <a:off x="711212" y="2852928"/>
            <a:ext cx="1818863" cy="9875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hours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98E5A3B-9285-411E-A557-976C067DF896}"/>
              </a:ext>
            </a:extLst>
          </p:cNvPr>
          <p:cNvSpPr/>
          <p:nvPr/>
        </p:nvSpPr>
        <p:spPr>
          <a:xfrm>
            <a:off x="3575871" y="2935224"/>
            <a:ext cx="1818863" cy="9875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minutes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87ED3B1-D6DA-4B3D-BB22-08F5F95900B1}"/>
              </a:ext>
            </a:extLst>
          </p:cNvPr>
          <p:cNvSpPr/>
          <p:nvPr/>
        </p:nvSpPr>
        <p:spPr>
          <a:xfrm>
            <a:off x="6422470" y="2852928"/>
            <a:ext cx="1818863" cy="9875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minutes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A044DF-C81E-4C8C-AA84-9B92F22CCAE4}"/>
              </a:ext>
            </a:extLst>
          </p:cNvPr>
          <p:cNvSpPr/>
          <p:nvPr/>
        </p:nvSpPr>
        <p:spPr>
          <a:xfrm>
            <a:off x="3566840" y="4496570"/>
            <a:ext cx="1818863" cy="9875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minutes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67B195-97EB-4D58-AEE8-FF0466734C8C}"/>
              </a:ext>
            </a:extLst>
          </p:cNvPr>
          <p:cNvSpPr/>
          <p:nvPr/>
        </p:nvSpPr>
        <p:spPr>
          <a:xfrm>
            <a:off x="235497" y="4478282"/>
            <a:ext cx="2770292" cy="9875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quarters of an hour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8778A4-F30D-4895-A14C-1F50A0E55CDF}"/>
              </a:ext>
            </a:extLst>
          </p:cNvPr>
          <p:cNvSpPr/>
          <p:nvPr/>
        </p:nvSpPr>
        <p:spPr>
          <a:xfrm>
            <a:off x="5992486" y="4496570"/>
            <a:ext cx="2770292" cy="9875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 of an hour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7F51EC-451B-4FBF-AD30-10D19C7FD0A9}"/>
              </a:ext>
            </a:extLst>
          </p:cNvPr>
          <p:cNvSpPr/>
          <p:nvPr/>
        </p:nvSpPr>
        <p:spPr>
          <a:xfrm>
            <a:off x="397453" y="2450592"/>
            <a:ext cx="2446380" cy="182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D2E280-5446-4440-8EA4-983236C4BF41}"/>
              </a:ext>
            </a:extLst>
          </p:cNvPr>
          <p:cNvSpPr/>
          <p:nvPr/>
        </p:nvSpPr>
        <p:spPr>
          <a:xfrm>
            <a:off x="2467541" y="2395081"/>
            <a:ext cx="39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hours is the same as 120 minutes. </a:t>
            </a:r>
          </a:p>
        </p:txBody>
      </p:sp>
    </p:spTree>
    <p:extLst>
      <p:ext uri="{BB962C8B-B14F-4D97-AF65-F5344CB8AC3E}">
        <p14:creationId xmlns:p14="http://schemas.microsoft.com/office/powerpoint/2010/main" val="180378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0" y="107317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2AA9BF-236A-4E33-91D5-6CE52BDEDDF5}"/>
              </a:ext>
            </a:extLst>
          </p:cNvPr>
          <p:cNvSpPr txBox="1"/>
          <p:nvPr/>
        </p:nvSpPr>
        <p:spPr>
          <a:xfrm>
            <a:off x="0" y="1438100"/>
            <a:ext cx="8573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Here are six different time labels.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put a loop around the label that shows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shortest time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did you make your choice?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07439D-A236-4F86-A432-247532721A00}"/>
              </a:ext>
            </a:extLst>
          </p:cNvPr>
          <p:cNvGrpSpPr/>
          <p:nvPr/>
        </p:nvGrpSpPr>
        <p:grpSpPr>
          <a:xfrm>
            <a:off x="235497" y="2852928"/>
            <a:ext cx="8527281" cy="2631194"/>
            <a:chOff x="235497" y="2852928"/>
            <a:chExt cx="8527281" cy="263119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5FED560-4D75-480A-AA43-3D1E0BC18EE8}"/>
                </a:ext>
              </a:extLst>
            </p:cNvPr>
            <p:cNvSpPr/>
            <p:nvPr/>
          </p:nvSpPr>
          <p:spPr>
            <a:xfrm>
              <a:off x="711212" y="2852928"/>
              <a:ext cx="1818863" cy="98755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hours</a:t>
              </a:r>
              <a:endPara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98E5A3B-9285-411E-A557-976C067DF896}"/>
                </a:ext>
              </a:extLst>
            </p:cNvPr>
            <p:cNvSpPr/>
            <p:nvPr/>
          </p:nvSpPr>
          <p:spPr>
            <a:xfrm>
              <a:off x="3566841" y="2852928"/>
              <a:ext cx="1818863" cy="98755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 minutes</a:t>
              </a:r>
              <a:endPara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87ED3B1-D6DA-4B3D-BB22-08F5F95900B1}"/>
                </a:ext>
              </a:extLst>
            </p:cNvPr>
            <p:cNvSpPr/>
            <p:nvPr/>
          </p:nvSpPr>
          <p:spPr>
            <a:xfrm>
              <a:off x="6422470" y="2852928"/>
              <a:ext cx="1818863" cy="98755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 minutes</a:t>
              </a:r>
              <a:endPara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FA044DF-C81E-4C8C-AA84-9B92F22CCAE4}"/>
                </a:ext>
              </a:extLst>
            </p:cNvPr>
            <p:cNvSpPr/>
            <p:nvPr/>
          </p:nvSpPr>
          <p:spPr>
            <a:xfrm>
              <a:off x="3566840" y="4496570"/>
              <a:ext cx="1818863" cy="98755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55 minutes</a:t>
              </a:r>
              <a:endPara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D67B195-97EB-4D58-AEE8-FF0466734C8C}"/>
                </a:ext>
              </a:extLst>
            </p:cNvPr>
            <p:cNvSpPr/>
            <p:nvPr/>
          </p:nvSpPr>
          <p:spPr>
            <a:xfrm>
              <a:off x="235497" y="4478282"/>
              <a:ext cx="2770292" cy="98755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three quarters of an hour</a:t>
              </a:r>
              <a:endPara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A8778A4-F30D-4895-A14C-1F50A0E55CDF}"/>
                </a:ext>
              </a:extLst>
            </p:cNvPr>
            <p:cNvSpPr/>
            <p:nvPr/>
          </p:nvSpPr>
          <p:spPr>
            <a:xfrm>
              <a:off x="5992486" y="4496570"/>
              <a:ext cx="2770292" cy="98755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quarter of an hour</a:t>
              </a:r>
              <a:endPara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6279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0" y="107317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2AA9BF-236A-4E33-91D5-6CE52BDEDDF5}"/>
              </a:ext>
            </a:extLst>
          </p:cNvPr>
          <p:cNvSpPr txBox="1"/>
          <p:nvPr/>
        </p:nvSpPr>
        <p:spPr>
          <a:xfrm>
            <a:off x="0" y="1434528"/>
            <a:ext cx="8573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Here are six different time labels.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put a loop around the label that shows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shortest time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did you make your choice?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5FED560-4D75-480A-AA43-3D1E0BC18EE8}"/>
              </a:ext>
            </a:extLst>
          </p:cNvPr>
          <p:cNvSpPr/>
          <p:nvPr/>
        </p:nvSpPr>
        <p:spPr>
          <a:xfrm>
            <a:off x="711212" y="2852928"/>
            <a:ext cx="1818863" cy="9875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hours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98E5A3B-9285-411E-A557-976C067DF896}"/>
              </a:ext>
            </a:extLst>
          </p:cNvPr>
          <p:cNvSpPr/>
          <p:nvPr/>
        </p:nvSpPr>
        <p:spPr>
          <a:xfrm>
            <a:off x="3566841" y="2852928"/>
            <a:ext cx="1818863" cy="9875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minutes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87ED3B1-D6DA-4B3D-BB22-08F5F95900B1}"/>
              </a:ext>
            </a:extLst>
          </p:cNvPr>
          <p:cNvSpPr/>
          <p:nvPr/>
        </p:nvSpPr>
        <p:spPr>
          <a:xfrm>
            <a:off x="6422470" y="2852928"/>
            <a:ext cx="1818863" cy="9875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minutes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A044DF-C81E-4C8C-AA84-9B92F22CCAE4}"/>
              </a:ext>
            </a:extLst>
          </p:cNvPr>
          <p:cNvSpPr/>
          <p:nvPr/>
        </p:nvSpPr>
        <p:spPr>
          <a:xfrm>
            <a:off x="3566840" y="4496570"/>
            <a:ext cx="1818863" cy="9875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minutes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67B195-97EB-4D58-AEE8-FF0466734C8C}"/>
              </a:ext>
            </a:extLst>
          </p:cNvPr>
          <p:cNvSpPr/>
          <p:nvPr/>
        </p:nvSpPr>
        <p:spPr>
          <a:xfrm>
            <a:off x="235497" y="4478282"/>
            <a:ext cx="2770292" cy="9875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quarters of an hour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8778A4-F30D-4895-A14C-1F50A0E55CDF}"/>
              </a:ext>
            </a:extLst>
          </p:cNvPr>
          <p:cNvSpPr/>
          <p:nvPr/>
        </p:nvSpPr>
        <p:spPr>
          <a:xfrm>
            <a:off x="5992486" y="4496570"/>
            <a:ext cx="2770292" cy="9875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 of an hour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B9C6147-340F-4127-B943-A6D60D2C9173}"/>
              </a:ext>
            </a:extLst>
          </p:cNvPr>
          <p:cNvSpPr/>
          <p:nvPr/>
        </p:nvSpPr>
        <p:spPr>
          <a:xfrm>
            <a:off x="5633247" y="4147758"/>
            <a:ext cx="3428457" cy="17409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A0B797-0D4B-4478-9A65-67E21B5A15F0}"/>
              </a:ext>
            </a:extLst>
          </p:cNvPr>
          <p:cNvSpPr/>
          <p:nvPr/>
        </p:nvSpPr>
        <p:spPr>
          <a:xfrm>
            <a:off x="4313951" y="5955546"/>
            <a:ext cx="4942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 of an hour is the same as 15 minutes. </a:t>
            </a:r>
          </a:p>
        </p:txBody>
      </p:sp>
    </p:spTree>
    <p:extLst>
      <p:ext uri="{BB962C8B-B14F-4D97-AF65-F5344CB8AC3E}">
        <p14:creationId xmlns:p14="http://schemas.microsoft.com/office/powerpoint/2010/main" val="3784050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0">
            <a:extLst>
              <a:ext uri="{FF2B5EF4-FFF2-40B4-BE49-F238E27FC236}">
                <a16:creationId xmlns:a16="http://schemas.microsoft.com/office/drawing/2014/main" id="{1686557B-6EA3-4E20-886F-DDBF0F4BFBB7}"/>
              </a:ext>
            </a:extLst>
          </p:cNvPr>
          <p:cNvSpPr txBox="1"/>
          <p:nvPr/>
        </p:nvSpPr>
        <p:spPr>
          <a:xfrm>
            <a:off x="99878" y="972309"/>
            <a:ext cx="1397000" cy="50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1: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438993-E0CF-472D-A5E5-7F72D16CC5E1}"/>
              </a:ext>
            </a:extLst>
          </p:cNvPr>
          <p:cNvSpPr txBox="1"/>
          <p:nvPr/>
        </p:nvSpPr>
        <p:spPr>
          <a:xfrm>
            <a:off x="1360620" y="988575"/>
            <a:ext cx="7790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put these six times in order on the track?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Start with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longest time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and end with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shortest time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the end.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E7F94A3-B4B2-4DDA-A660-438EDB4E1409}"/>
              </a:ext>
            </a:extLst>
          </p:cNvPr>
          <p:cNvSpPr/>
          <p:nvPr/>
        </p:nvSpPr>
        <p:spPr>
          <a:xfrm rot="18230973">
            <a:off x="3984567" y="3903080"/>
            <a:ext cx="235868" cy="903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499AE16-7949-44EC-B592-0C7062B8A586}"/>
              </a:ext>
            </a:extLst>
          </p:cNvPr>
          <p:cNvSpPr/>
          <p:nvPr/>
        </p:nvSpPr>
        <p:spPr>
          <a:xfrm rot="18372242">
            <a:off x="3922903" y="4146020"/>
            <a:ext cx="128759" cy="585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EA36B5F-4041-431B-B773-42273B987793}"/>
              </a:ext>
            </a:extLst>
          </p:cNvPr>
          <p:cNvSpPr/>
          <p:nvPr/>
        </p:nvSpPr>
        <p:spPr>
          <a:xfrm>
            <a:off x="4192987" y="4525063"/>
            <a:ext cx="101600" cy="10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5CFD9F5-74C0-4ADC-BE28-6E42A3FEE014}"/>
              </a:ext>
            </a:extLst>
          </p:cNvPr>
          <p:cNvSpPr/>
          <p:nvPr/>
        </p:nvSpPr>
        <p:spPr>
          <a:xfrm rot="18810447">
            <a:off x="3910961" y="4259815"/>
            <a:ext cx="66675" cy="46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BD2B318-AB4C-48E9-9C67-22C2EEEDE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051305"/>
              </p:ext>
            </p:extLst>
          </p:nvPr>
        </p:nvGraphicFramePr>
        <p:xfrm>
          <a:off x="99878" y="3619601"/>
          <a:ext cx="887953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9922">
                  <a:extLst>
                    <a:ext uri="{9D8B030D-6E8A-4147-A177-3AD203B41FA5}">
                      <a16:colId xmlns:a16="http://schemas.microsoft.com/office/drawing/2014/main" val="3916767456"/>
                    </a:ext>
                  </a:extLst>
                </a:gridCol>
                <a:gridCol w="1479922">
                  <a:extLst>
                    <a:ext uri="{9D8B030D-6E8A-4147-A177-3AD203B41FA5}">
                      <a16:colId xmlns:a16="http://schemas.microsoft.com/office/drawing/2014/main" val="1532808617"/>
                    </a:ext>
                  </a:extLst>
                </a:gridCol>
                <a:gridCol w="1479922">
                  <a:extLst>
                    <a:ext uri="{9D8B030D-6E8A-4147-A177-3AD203B41FA5}">
                      <a16:colId xmlns:a16="http://schemas.microsoft.com/office/drawing/2014/main" val="3270298798"/>
                    </a:ext>
                  </a:extLst>
                </a:gridCol>
                <a:gridCol w="1479922">
                  <a:extLst>
                    <a:ext uri="{9D8B030D-6E8A-4147-A177-3AD203B41FA5}">
                      <a16:colId xmlns:a16="http://schemas.microsoft.com/office/drawing/2014/main" val="3180835006"/>
                    </a:ext>
                  </a:extLst>
                </a:gridCol>
                <a:gridCol w="1479922">
                  <a:extLst>
                    <a:ext uri="{9D8B030D-6E8A-4147-A177-3AD203B41FA5}">
                      <a16:colId xmlns:a16="http://schemas.microsoft.com/office/drawing/2014/main" val="2440460557"/>
                    </a:ext>
                  </a:extLst>
                </a:gridCol>
                <a:gridCol w="1479922">
                  <a:extLst>
                    <a:ext uri="{9D8B030D-6E8A-4147-A177-3AD203B41FA5}">
                      <a16:colId xmlns:a16="http://schemas.microsoft.com/office/drawing/2014/main" val="2038664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10125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0153ED2-6020-4BAC-BDD9-2368D6CE2A9A}"/>
              </a:ext>
            </a:extLst>
          </p:cNvPr>
          <p:cNvSpPr txBox="1"/>
          <p:nvPr/>
        </p:nvSpPr>
        <p:spPr>
          <a:xfrm>
            <a:off x="24694" y="4808321"/>
            <a:ext cx="1566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longest time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5CD670-F7B4-4AF1-A598-405D19B1A71B}"/>
              </a:ext>
            </a:extLst>
          </p:cNvPr>
          <p:cNvSpPr txBox="1"/>
          <p:nvPr/>
        </p:nvSpPr>
        <p:spPr>
          <a:xfrm>
            <a:off x="7477760" y="4808321"/>
            <a:ext cx="1566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shortest time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12C97BF-577A-4DC7-83D3-052F64A3253F}"/>
              </a:ext>
            </a:extLst>
          </p:cNvPr>
          <p:cNvCxnSpPr>
            <a:stCxn id="5" idx="3"/>
            <a:endCxn id="18" idx="1"/>
          </p:cNvCxnSpPr>
          <p:nvPr/>
        </p:nvCxnSpPr>
        <p:spPr>
          <a:xfrm>
            <a:off x="1591056" y="5131487"/>
            <a:ext cx="588670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7F23E52-7D08-4A34-B555-1DE0DE49B2E0}"/>
              </a:ext>
            </a:extLst>
          </p:cNvPr>
          <p:cNvSpPr/>
          <p:nvPr/>
        </p:nvSpPr>
        <p:spPr>
          <a:xfrm>
            <a:off x="731053" y="1803475"/>
            <a:ext cx="1259134" cy="6990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hours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00973E7-45B0-4B2C-B2CC-C03DD5FB4400}"/>
              </a:ext>
            </a:extLst>
          </p:cNvPr>
          <p:cNvSpPr/>
          <p:nvPr/>
        </p:nvSpPr>
        <p:spPr>
          <a:xfrm>
            <a:off x="3904841" y="1803475"/>
            <a:ext cx="1259134" cy="6990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minutes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74999AC-E778-4BA1-ACEA-0E702A0D8001}"/>
              </a:ext>
            </a:extLst>
          </p:cNvPr>
          <p:cNvSpPr/>
          <p:nvPr/>
        </p:nvSpPr>
        <p:spPr>
          <a:xfrm>
            <a:off x="7078629" y="1813003"/>
            <a:ext cx="1259134" cy="6990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minutes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5194356-4883-4016-A65B-F1A6050A7615}"/>
              </a:ext>
            </a:extLst>
          </p:cNvPr>
          <p:cNvSpPr/>
          <p:nvPr/>
        </p:nvSpPr>
        <p:spPr>
          <a:xfrm>
            <a:off x="731053" y="2606340"/>
            <a:ext cx="1259134" cy="900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quarters of an hour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8692E55-EEE5-4872-9A4F-93F0713EC365}"/>
              </a:ext>
            </a:extLst>
          </p:cNvPr>
          <p:cNvSpPr/>
          <p:nvPr/>
        </p:nvSpPr>
        <p:spPr>
          <a:xfrm>
            <a:off x="7078629" y="2732796"/>
            <a:ext cx="1286136" cy="7087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 of an hour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11CE9E3-46E3-47D2-ABE1-3ADD3B43A1C3}"/>
              </a:ext>
            </a:extLst>
          </p:cNvPr>
          <p:cNvSpPr/>
          <p:nvPr/>
        </p:nvSpPr>
        <p:spPr>
          <a:xfrm>
            <a:off x="3904841" y="2706930"/>
            <a:ext cx="1259134" cy="6990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minutes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427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FE59F4B72F2044A12DE555EA232715" ma:contentTypeVersion="7" ma:contentTypeDescription="Create a new document." ma:contentTypeScope="" ma:versionID="01ce5e759d18062581c7fe492f0c1e5d">
  <xsd:schema xmlns:xsd="http://www.w3.org/2001/XMLSchema" xmlns:xs="http://www.w3.org/2001/XMLSchema" xmlns:p="http://schemas.microsoft.com/office/2006/metadata/properties" xmlns:ns3="9c2a077b-75e6-4971-a80d-58ca278ae291" targetNamespace="http://schemas.microsoft.com/office/2006/metadata/properties" ma:root="true" ma:fieldsID="76e7677b5507b020b1323293da1d5599" ns3:_="">
    <xsd:import namespace="9c2a077b-75e6-4971-a80d-58ca278ae29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a077b-75e6-4971-a80d-58ca278ae2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E01D4F-9C55-4C38-AC28-D106F10642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5AAD53-3A15-438E-B17E-41E94E6834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2a077b-75e6-4971-a80d-58ca278ae2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7E2DDE-0825-4CBF-8F12-763996524C9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35679</TotalTime>
  <Words>2059</Words>
  <Application>Microsoft Office PowerPoint</Application>
  <PresentationFormat>On-screen Show (4:3)</PresentationFormat>
  <Paragraphs>360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-apple-system</vt:lpstr>
      <vt:lpstr>Arial</vt:lpstr>
      <vt:lpstr>Bryant Bold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rob.langman@thirdspacelearning.com</dc:creator>
  <cp:lastModifiedBy>Hannah Searle</cp:lastModifiedBy>
  <cp:revision>1342</cp:revision>
  <dcterms:created xsi:type="dcterms:W3CDTF">2018-09-08T23:27:11Z</dcterms:created>
  <dcterms:modified xsi:type="dcterms:W3CDTF">2020-03-31T16:41:54Z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0x0101005EFE59F4B72F2044A12DE555EA232715</vt:lpwstr>
  </property>
</Properties>
</file>