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69" r:id="rId2"/>
    <p:sldId id="926" r:id="rId3"/>
    <p:sldId id="986" r:id="rId4"/>
    <p:sldId id="953" r:id="rId5"/>
    <p:sldId id="987" r:id="rId6"/>
    <p:sldId id="988" r:id="rId7"/>
    <p:sldId id="1001" r:id="rId8"/>
    <p:sldId id="989" r:id="rId9"/>
    <p:sldId id="990" r:id="rId10"/>
    <p:sldId id="991" r:id="rId11"/>
    <p:sldId id="972" r:id="rId12"/>
    <p:sldId id="992" r:id="rId13"/>
    <p:sldId id="993" r:id="rId14"/>
    <p:sldId id="994" r:id="rId15"/>
    <p:sldId id="973" r:id="rId16"/>
    <p:sldId id="995" r:id="rId17"/>
    <p:sldId id="996" r:id="rId18"/>
    <p:sldId id="997" r:id="rId19"/>
    <p:sldId id="999" r:id="rId20"/>
    <p:sldId id="1000" r:id="rId21"/>
    <p:sldId id="998" r:id="rId22"/>
    <p:sldId id="985"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2E41"/>
    <a:srgbClr val="FADF47"/>
    <a:srgbClr val="388CDA"/>
    <a:srgbClr val="13BD8A"/>
    <a:srgbClr val="C73A43"/>
    <a:srgbClr val="EE7C3E"/>
    <a:srgbClr val="0CC1D9"/>
    <a:srgbClr val="ECEEF1"/>
    <a:srgbClr val="8A939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951" autoAdjust="0"/>
    <p:restoredTop sz="94660"/>
  </p:normalViewPr>
  <p:slideViewPr>
    <p:cSldViewPr snapToGrid="0">
      <p:cViewPr varScale="1">
        <p:scale>
          <a:sx n="120" d="100"/>
          <a:sy n="120" d="100"/>
        </p:scale>
        <p:origin x="104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D29D1C-8C3E-4310-9EF0-019410E55AD5}" type="datetimeFigureOut">
              <a:rPr lang="en-GB" smtClean="0"/>
              <a:t>26/03/2020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6EE0C4-5D00-42C4-BE61-F78AE99EEBB0}" type="slidenum">
              <a:rPr lang="en-GB" smtClean="0"/>
              <a:t>‹#›</a:t>
            </a:fld>
            <a:endParaRPr lang="en-GB"/>
          </a:p>
        </p:txBody>
      </p:sp>
    </p:spTree>
    <p:extLst>
      <p:ext uri="{BB962C8B-B14F-4D97-AF65-F5344CB8AC3E}">
        <p14:creationId xmlns:p14="http://schemas.microsoft.com/office/powerpoint/2010/main" val="38783082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79C8BFF-404A-4EAA-B238-E4635752C783}" type="slidenum">
              <a:rPr lang="en-GB" smtClean="0"/>
              <a:t>1</a:t>
            </a:fld>
            <a:endParaRPr lang="en-GB"/>
          </a:p>
        </p:txBody>
      </p:sp>
    </p:spTree>
    <p:extLst>
      <p:ext uri="{BB962C8B-B14F-4D97-AF65-F5344CB8AC3E}">
        <p14:creationId xmlns:p14="http://schemas.microsoft.com/office/powerpoint/2010/main" val="4828784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s://thirdspacelearning.com/ub-interventions-general/?utm_source=download&amp;utm_medium=resource&amp;utm_campaign=tsl_march_2019&amp;utm_content=30_03_19_wr_ppt_year3_fractions_sum1"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ide 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A87578A-0C98-4E07-89CB-153445462EFA}"/>
              </a:ext>
            </a:extLst>
          </p:cNvPr>
          <p:cNvSpPr/>
          <p:nvPr userDrawn="1"/>
        </p:nvSpPr>
        <p:spPr>
          <a:xfrm>
            <a:off x="0" y="-4274"/>
            <a:ext cx="1332362" cy="513799"/>
          </a:xfrm>
          <a:prstGeom prst="rect">
            <a:avLst/>
          </a:prstGeom>
          <a:solidFill>
            <a:srgbClr val="FADF47"/>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endParaRPr lang="en-US" sz="1400" b="1" dirty="0">
              <a:solidFill>
                <a:srgbClr val="92D050"/>
              </a:solidFill>
              <a:latin typeface="Arial" panose="020B0604020202020204" pitchFamily="34" charset="0"/>
              <a:ea typeface="Tahoma"/>
              <a:cs typeface="Arial" panose="020B0604020202020204" pitchFamily="34" charset="0"/>
            </a:endParaRPr>
          </a:p>
        </p:txBody>
      </p:sp>
      <p:sp>
        <p:nvSpPr>
          <p:cNvPr id="8" name="Rectangle 7">
            <a:extLst>
              <a:ext uri="{FF2B5EF4-FFF2-40B4-BE49-F238E27FC236}">
                <a16:creationId xmlns:a16="http://schemas.microsoft.com/office/drawing/2014/main" id="{1B50C3D3-DBDB-4291-AAC7-C8A5AB47D1E1}"/>
              </a:ext>
            </a:extLst>
          </p:cNvPr>
          <p:cNvSpPr/>
          <p:nvPr userDrawn="1"/>
        </p:nvSpPr>
        <p:spPr>
          <a:xfrm>
            <a:off x="1331643" y="-718"/>
            <a:ext cx="7812358" cy="510646"/>
          </a:xfrm>
          <a:prstGeom prst="rect">
            <a:avLst/>
          </a:prstGeom>
          <a:solidFill>
            <a:srgbClr val="388CDA"/>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r"/>
            <a:r>
              <a:rPr lang="en-US" sz="1200" b="1" dirty="0">
                <a:solidFill>
                  <a:schemeClr val="bg1"/>
                </a:solidFill>
                <a:latin typeface="Arial" panose="020B0604020202020204" pitchFamily="34" charset="0"/>
                <a:ea typeface="Tahoma"/>
                <a:cs typeface="Arial" panose="020B0604020202020204" pitchFamily="34" charset="0"/>
              </a:rPr>
              <a:t>Year 3 Number: Fractions Lesson 6     </a:t>
            </a:r>
            <a:r>
              <a:rPr lang="en-US" sz="1400" b="1" dirty="0">
                <a:solidFill>
                  <a:schemeClr val="bg1"/>
                </a:solidFill>
                <a:latin typeface="Arial" panose="020B0604020202020204" pitchFamily="34" charset="0"/>
                <a:ea typeface="Tahoma"/>
                <a:cs typeface="Arial" panose="020B0604020202020204" pitchFamily="34" charset="0"/>
              </a:rPr>
              <a:t>        </a:t>
            </a:r>
            <a:endParaRPr lang="en-US" sz="1400" dirty="0">
              <a:solidFill>
                <a:schemeClr val="bg1"/>
              </a:solidFill>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95E977A0-D59B-4127-B988-0357B17748EC}"/>
              </a:ext>
            </a:extLst>
          </p:cNvPr>
          <p:cNvSpPr/>
          <p:nvPr userDrawn="1"/>
        </p:nvSpPr>
        <p:spPr>
          <a:xfrm>
            <a:off x="-35226" y="6408064"/>
            <a:ext cx="9179226" cy="500736"/>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r"/>
            <a:endParaRPr lang="en-US" sz="1200" dirty="0">
              <a:solidFill>
                <a:schemeClr val="tx1"/>
              </a:solidFill>
              <a:latin typeface="Arial" panose="020B0604020202020204" pitchFamily="34" charset="0"/>
              <a:cs typeface="Arial" panose="020B0604020202020204" pitchFamily="34" charset="0"/>
            </a:endParaRPr>
          </a:p>
        </p:txBody>
      </p:sp>
      <p:pic>
        <p:nvPicPr>
          <p:cNvPr id="12" name="Picture 8" descr="A close up of a logo&#10;&#10;Description generated with very high confidence">
            <a:extLst>
              <a:ext uri="{FF2B5EF4-FFF2-40B4-BE49-F238E27FC236}">
                <a16:creationId xmlns:a16="http://schemas.microsoft.com/office/drawing/2014/main" id="{BB37979D-0168-493E-96C8-3F8ECF001158}"/>
              </a:ext>
            </a:extLst>
          </p:cNvPr>
          <p:cNvPicPr>
            <a:picLocks noChangeAspect="1"/>
          </p:cNvPicPr>
          <p:nvPr userDrawn="1"/>
        </p:nvPicPr>
        <p:blipFill>
          <a:blip r:embed="rId2"/>
          <a:stretch>
            <a:fillRect/>
          </a:stretch>
        </p:blipFill>
        <p:spPr>
          <a:xfrm>
            <a:off x="306388" y="6529811"/>
            <a:ext cx="2646941" cy="222263"/>
          </a:xfrm>
          <a:prstGeom prst="rect">
            <a:avLst/>
          </a:prstGeom>
        </p:spPr>
      </p:pic>
      <p:sp>
        <p:nvSpPr>
          <p:cNvPr id="13" name="TextBox 12">
            <a:extLst>
              <a:ext uri="{FF2B5EF4-FFF2-40B4-BE49-F238E27FC236}">
                <a16:creationId xmlns:a16="http://schemas.microsoft.com/office/drawing/2014/main" id="{CA6EDBD0-03A3-4AF0-ACAC-E7DC67E310CD}"/>
              </a:ext>
            </a:extLst>
          </p:cNvPr>
          <p:cNvSpPr txBox="1"/>
          <p:nvPr userDrawn="1"/>
        </p:nvSpPr>
        <p:spPr>
          <a:xfrm>
            <a:off x="382588" y="6336576"/>
            <a:ext cx="8720586" cy="830997"/>
          </a:xfrm>
          <a:prstGeom prst="rect">
            <a:avLst/>
          </a:prstGeom>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r"/>
            <a:br>
              <a:rPr lang="en-US" sz="1100" dirty="0">
                <a:latin typeface="Arial" panose="020B0604020202020204" pitchFamily="34" charset="0"/>
                <a:ea typeface="Source Sans Pro" panose="020B0503030403020204" pitchFamily="34" charset="0"/>
                <a:cs typeface="Arial" panose="020B0604020202020204" pitchFamily="34" charset="0"/>
              </a:rPr>
            </a:br>
            <a:r>
              <a:rPr lang="en-US" sz="1100" dirty="0">
                <a:solidFill>
                  <a:srgbClr val="388CDA"/>
                </a:solidFill>
                <a:latin typeface="Arial" panose="020B0604020202020204" pitchFamily="34" charset="0"/>
                <a:ea typeface="Source Sans Pro" panose="020B0503030403020204" pitchFamily="34" charset="0"/>
                <a:cs typeface="Arial" panose="020B0604020202020204" pitchFamily="34" charset="0"/>
                <a:hlinkClick r:id="rId3"/>
              </a:rPr>
              <a:t>thirdspacelearning.com</a:t>
            </a:r>
            <a:r>
              <a:rPr lang="en-US" sz="1100" dirty="0">
                <a:latin typeface="Arial" panose="020B0604020202020204" pitchFamily="34" charset="0"/>
                <a:ea typeface="Source Sans Pro" panose="020B0503030403020204" pitchFamily="34" charset="0"/>
                <a:cs typeface="Arial" panose="020B0604020202020204" pitchFamily="34" charset="0"/>
              </a:rPr>
              <a:t> Specialist 1-to-1 </a:t>
            </a:r>
            <a:r>
              <a:rPr lang="en-US" sz="1100" dirty="0" err="1">
                <a:latin typeface="Arial" panose="020B0604020202020204" pitchFamily="34" charset="0"/>
                <a:ea typeface="Source Sans Pro" panose="020B0503030403020204" pitchFamily="34" charset="0"/>
                <a:cs typeface="Arial" panose="020B0604020202020204" pitchFamily="34" charset="0"/>
              </a:rPr>
              <a:t>maths</a:t>
            </a:r>
            <a:r>
              <a:rPr lang="en-US" sz="1100" dirty="0">
                <a:latin typeface="Arial" panose="020B0604020202020204" pitchFamily="34" charset="0"/>
                <a:ea typeface="Source Sans Pro" panose="020B0503030403020204" pitchFamily="34" charset="0"/>
                <a:cs typeface="Arial" panose="020B0604020202020204" pitchFamily="34" charset="0"/>
              </a:rPr>
              <a:t> interventions and curriculum resources</a:t>
            </a:r>
          </a:p>
          <a:p>
            <a:pPr algn="r"/>
            <a:endParaRPr lang="en-US" sz="1200" dirty="0">
              <a:latin typeface="Arial" panose="020B0604020202020204" pitchFamily="34" charset="0"/>
              <a:ea typeface="Source Sans Pro" panose="020B0503030403020204" pitchFamily="34" charset="0"/>
              <a:cs typeface="Arial" panose="020B0604020202020204" pitchFamily="34" charset="0"/>
            </a:endParaRPr>
          </a:p>
          <a:p>
            <a:pPr algn="r"/>
            <a:endParaRPr lang="en-US" sz="1200" dirty="0">
              <a:latin typeface="Arial" panose="020B0604020202020204" pitchFamily="34" charset="0"/>
              <a:ea typeface="Source Sans Pro" panose="020B0503030403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57C28289-A731-4F13-AA5A-6C362F4EE55E}"/>
              </a:ext>
            </a:extLst>
          </p:cNvPr>
          <p:cNvSpPr txBox="1"/>
          <p:nvPr userDrawn="1"/>
        </p:nvSpPr>
        <p:spPr>
          <a:xfrm>
            <a:off x="166596" y="768298"/>
            <a:ext cx="8553333" cy="40011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latin typeface="Arial" panose="020B0604020202020204" pitchFamily="34" charset="0"/>
                <a:cs typeface="Arial" panose="020B0604020202020204" pitchFamily="34" charset="0"/>
              </a:rPr>
              <a:t>To add fractions with the same denominator</a:t>
            </a:r>
          </a:p>
        </p:txBody>
      </p:sp>
      <p:graphicFrame>
        <p:nvGraphicFramePr>
          <p:cNvPr id="16" name="Table 6">
            <a:extLst>
              <a:ext uri="{FF2B5EF4-FFF2-40B4-BE49-F238E27FC236}">
                <a16:creationId xmlns:a16="http://schemas.microsoft.com/office/drawing/2014/main" id="{B19FE6FD-21A8-4E57-B1FA-22F555C98C6B}"/>
              </a:ext>
            </a:extLst>
          </p:cNvPr>
          <p:cNvGraphicFramePr>
            <a:graphicFrameLocks noGrp="1"/>
          </p:cNvGraphicFramePr>
          <p:nvPr userDrawn="1">
            <p:extLst>
              <p:ext uri="{D42A27DB-BD31-4B8C-83A1-F6EECF244321}">
                <p14:modId xmlns:p14="http://schemas.microsoft.com/office/powerpoint/2010/main" val="851881029"/>
              </p:ext>
            </p:extLst>
          </p:nvPr>
        </p:nvGraphicFramePr>
        <p:xfrm>
          <a:off x="6815667" y="1366896"/>
          <a:ext cx="2006600" cy="2621280"/>
        </p:xfrm>
        <a:graphic>
          <a:graphicData uri="http://schemas.openxmlformats.org/drawingml/2006/table">
            <a:tbl>
              <a:tblPr firstRow="1" bandRow="1">
                <a:tableStyleId>{5940675A-B579-460E-94D1-54222C63F5DA}</a:tableStyleId>
              </a:tblPr>
              <a:tblGrid>
                <a:gridCol w="2006600">
                  <a:extLst>
                    <a:ext uri="{9D8B030D-6E8A-4147-A177-3AD203B41FA5}">
                      <a16:colId xmlns:a16="http://schemas.microsoft.com/office/drawing/2014/main" val="2783366662"/>
                    </a:ext>
                  </a:extLst>
                </a:gridCol>
              </a:tblGrid>
              <a:tr h="1961342">
                <a:tc>
                  <a:txBody>
                    <a:bodyPr/>
                    <a:lstStyle/>
                    <a:p>
                      <a:pPr algn="l">
                        <a:buNone/>
                      </a:pPr>
                      <a:r>
                        <a:rPr lang="en-US" sz="1400" b="1" dirty="0">
                          <a:latin typeface="Arial" panose="020B0604020202020204" pitchFamily="34" charset="0"/>
                          <a:ea typeface="Open Sans" panose="020B0606030504020204" pitchFamily="34" charset="0"/>
                          <a:cs typeface="Arial" panose="020B0604020202020204" pitchFamily="34" charset="0"/>
                        </a:rPr>
                        <a:t>Success Criteria:</a:t>
                      </a:r>
                    </a:p>
                    <a:p>
                      <a:pPr algn="l">
                        <a:buNone/>
                      </a:pPr>
                      <a:endParaRPr lang="en-US" sz="800" b="1" dirty="0">
                        <a:latin typeface="Arial" panose="020B0604020202020204" pitchFamily="34" charset="0"/>
                        <a:ea typeface="Open Sans" panose="020B0606030504020204" pitchFamily="34" charset="0"/>
                        <a:cs typeface="Arial" panose="020B0604020202020204" pitchFamily="34" charset="0"/>
                      </a:endParaRPr>
                    </a:p>
                    <a:p>
                      <a:pPr lvl="0" algn="l">
                        <a:buNone/>
                      </a:pPr>
                      <a:r>
                        <a:rPr lang="en-GB" sz="1200" b="1" u="sng" dirty="0">
                          <a:latin typeface="Arial" panose="020B0604020202020204" pitchFamily="34" charset="0"/>
                          <a:ea typeface="Open Sans" panose="020B0606030504020204" pitchFamily="34" charset="0"/>
                          <a:cs typeface="Arial" panose="020B0604020202020204" pitchFamily="34" charset="0"/>
                        </a:rPr>
                        <a:t>Mastery: </a:t>
                      </a:r>
                    </a:p>
                    <a:p>
                      <a:pPr lvl="0" algn="l">
                        <a:buNone/>
                      </a:pPr>
                      <a:r>
                        <a:rPr lang="en-US" sz="1200" b="0" dirty="0">
                          <a:latin typeface="Arial" panose="020B0604020202020204" pitchFamily="34" charset="0"/>
                          <a:ea typeface="Open Sans" panose="020B0606030504020204" pitchFamily="34" charset="0"/>
                          <a:cs typeface="Arial" panose="020B0604020202020204" pitchFamily="34" charset="0"/>
                        </a:rPr>
                        <a:t>I can add two or more fractions that have the same denominator, where the answer is less than 1.</a:t>
                      </a:r>
                    </a:p>
                    <a:p>
                      <a:pPr lvl="0" algn="l">
                        <a:buNone/>
                      </a:pPr>
                      <a:endParaRPr lang="en-GB" sz="1200" b="0" dirty="0">
                        <a:latin typeface="Arial" panose="020B0604020202020204" pitchFamily="34" charset="0"/>
                        <a:ea typeface="Open Sans" panose="020B0606030504020204" pitchFamily="34" charset="0"/>
                        <a:cs typeface="Arial" panose="020B0604020202020204" pitchFamily="34" charset="0"/>
                      </a:endParaRPr>
                    </a:p>
                    <a:p>
                      <a:pPr lvl="0" algn="l">
                        <a:buNone/>
                      </a:pPr>
                      <a:r>
                        <a:rPr lang="en-GB" sz="1200" b="1" u="sng" dirty="0">
                          <a:latin typeface="Arial" panose="020B0604020202020204" pitchFamily="34" charset="0"/>
                          <a:ea typeface="Open Sans" panose="020B0606030504020204" pitchFamily="34" charset="0"/>
                          <a:cs typeface="Arial" panose="020B0604020202020204" pitchFamily="34" charset="0"/>
                        </a:rPr>
                        <a:t>Greater Depth:</a:t>
                      </a:r>
                    </a:p>
                    <a:p>
                      <a:pPr lvl="0" algn="l">
                        <a:buNone/>
                      </a:pPr>
                      <a:r>
                        <a:rPr lang="en-US" sz="1200" b="0" dirty="0">
                          <a:latin typeface="Arial" panose="020B0604020202020204" pitchFamily="34" charset="0"/>
                          <a:ea typeface="Open Sans" panose="020B0606030504020204" pitchFamily="34" charset="0"/>
                          <a:cs typeface="Arial" panose="020B0604020202020204" pitchFamily="34" charset="0"/>
                        </a:rPr>
                        <a:t>I can apply what I have learned about adding fractions with the same denominator when solving open-ended problems.</a:t>
                      </a:r>
                      <a:endParaRPr lang="en-US" sz="1600" b="0" dirty="0">
                        <a:latin typeface="Arial" panose="020B0604020202020204" pitchFamily="34" charset="0"/>
                        <a:ea typeface="Open Sans" panose="020B0606030504020204" pitchFamily="34" charset="0"/>
                        <a:cs typeface="Arial" panose="020B0604020202020204" pitchFamily="34" charset="0"/>
                      </a:endParaRPr>
                    </a:p>
                  </a:txBody>
                  <a:tcPr>
                    <a:solidFill>
                      <a:srgbClr val="ECEEF1"/>
                    </a:solidFill>
                  </a:tcPr>
                </a:tc>
                <a:extLst>
                  <a:ext uri="{0D108BD9-81ED-4DB2-BD59-A6C34878D82A}">
                    <a16:rowId xmlns:a16="http://schemas.microsoft.com/office/drawing/2014/main" val="3456085870"/>
                  </a:ext>
                </a:extLst>
              </a:tr>
            </a:tbl>
          </a:graphicData>
        </a:graphic>
      </p:graphicFrame>
      <p:sp>
        <p:nvSpPr>
          <p:cNvPr id="22" name="Rectangle 21">
            <a:extLst>
              <a:ext uri="{FF2B5EF4-FFF2-40B4-BE49-F238E27FC236}">
                <a16:creationId xmlns:a16="http://schemas.microsoft.com/office/drawing/2014/main" id="{7D96677A-50D7-4833-A9B0-EBD23DE74D11}"/>
              </a:ext>
            </a:extLst>
          </p:cNvPr>
          <p:cNvSpPr/>
          <p:nvPr userDrawn="1"/>
        </p:nvSpPr>
        <p:spPr>
          <a:xfrm>
            <a:off x="226024" y="121668"/>
            <a:ext cx="950901" cy="276999"/>
          </a:xfrm>
          <a:prstGeom prst="rect">
            <a:avLst/>
          </a:prstGeom>
        </p:spPr>
        <p:txBody>
          <a:bodyPr wrap="none">
            <a:spAutoFit/>
          </a:bodyPr>
          <a:lstStyle/>
          <a:p>
            <a:fld id="{9EF046D9-8B07-4634-9C1D-18D8EFE4578C}" type="datetime1">
              <a:rPr lang="en-GB" sz="1200" b="1" smtClean="0">
                <a:latin typeface="Arial" panose="020B0604020202020204" pitchFamily="34" charset="0"/>
                <a:ea typeface="Source Sans Pro" panose="020B0503030403020204" pitchFamily="34" charset="0"/>
                <a:cs typeface="Arial" panose="020B0604020202020204" pitchFamily="34" charset="0"/>
              </a:rPr>
              <a:pPr/>
              <a:t>26/03/2020</a:t>
            </a:fld>
            <a:endParaRPr lang="en-GB" sz="1200" dirty="0"/>
          </a:p>
        </p:txBody>
      </p:sp>
    </p:spTree>
    <p:extLst>
      <p:ext uri="{BB962C8B-B14F-4D97-AF65-F5344CB8AC3E}">
        <p14:creationId xmlns:p14="http://schemas.microsoft.com/office/powerpoint/2010/main" val="39162549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BBFA37B-D5E0-478A-B25A-3535C3D71C69}" type="datetimeFigureOut">
              <a:rPr lang="en-GB" smtClean="0"/>
              <a:t>26/03/2020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D93E08C-9161-4901-AF10-B7EB434F8A17}" type="slidenum">
              <a:rPr lang="en-GB" smtClean="0"/>
              <a:t>‹#›</a:t>
            </a:fld>
            <a:endParaRPr lang="en-GB"/>
          </a:p>
        </p:txBody>
      </p:sp>
    </p:spTree>
    <p:extLst>
      <p:ext uri="{BB962C8B-B14F-4D97-AF65-F5344CB8AC3E}">
        <p14:creationId xmlns:p14="http://schemas.microsoft.com/office/powerpoint/2010/main" val="1104628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BFA37B-D5E0-478A-B25A-3535C3D71C69}" type="datetimeFigureOut">
              <a:rPr lang="en-GB" smtClean="0"/>
              <a:t>26/03/2020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D93E08C-9161-4901-AF10-B7EB434F8A17}" type="slidenum">
              <a:rPr lang="en-GB" smtClean="0"/>
              <a:t>‹#›</a:t>
            </a:fld>
            <a:endParaRPr lang="en-GB"/>
          </a:p>
        </p:txBody>
      </p:sp>
    </p:spTree>
    <p:extLst>
      <p:ext uri="{BB962C8B-B14F-4D97-AF65-F5344CB8AC3E}">
        <p14:creationId xmlns:p14="http://schemas.microsoft.com/office/powerpoint/2010/main" val="8490725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BFA37B-D5E0-478A-B25A-3535C3D71C69}" type="datetimeFigureOut">
              <a:rPr lang="en-GB" smtClean="0"/>
              <a:t>26/03/2020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D93E08C-9161-4901-AF10-B7EB434F8A17}" type="slidenum">
              <a:rPr lang="en-GB" smtClean="0"/>
              <a:t>‹#›</a:t>
            </a:fld>
            <a:endParaRPr lang="en-GB"/>
          </a:p>
        </p:txBody>
      </p:sp>
    </p:spTree>
    <p:extLst>
      <p:ext uri="{BB962C8B-B14F-4D97-AF65-F5344CB8AC3E}">
        <p14:creationId xmlns:p14="http://schemas.microsoft.com/office/powerpoint/2010/main" val="25310092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Shape 52"/>
        <p:cNvGrpSpPr/>
        <p:nvPr/>
      </p:nvGrpSpPr>
      <p:grpSpPr>
        <a:xfrm>
          <a:off x="0" y="0"/>
          <a:ext cx="0" cy="0"/>
          <a:chOff x="0" y="0"/>
          <a:chExt cx="0" cy="0"/>
        </a:xfrm>
      </p:grpSpPr>
      <p:pic>
        <p:nvPicPr>
          <p:cNvPr id="53" name="Shape 53" descr="Template-blue.jpg"/>
          <p:cNvPicPr preferRelativeResize="0"/>
          <p:nvPr userDrawn="1"/>
        </p:nvPicPr>
        <p:blipFill rotWithShape="1">
          <a:blip r:embed="rId2">
            <a:alphaModFix/>
          </a:blip>
          <a:srcRect/>
          <a:stretch/>
        </p:blipFill>
        <p:spPr>
          <a:xfrm>
            <a:off x="65088" y="61915"/>
            <a:ext cx="9026525" cy="6730999"/>
          </a:xfrm>
          <a:prstGeom prst="rect">
            <a:avLst/>
          </a:prstGeom>
          <a:noFill/>
          <a:ln>
            <a:noFill/>
          </a:ln>
        </p:spPr>
      </p:pic>
      <p:pic>
        <p:nvPicPr>
          <p:cNvPr id="54" name="Shape 54" descr="corner.png"/>
          <p:cNvPicPr preferRelativeResize="0"/>
          <p:nvPr userDrawn="1"/>
        </p:nvPicPr>
        <p:blipFill rotWithShape="1">
          <a:blip r:embed="rId3">
            <a:alphaModFix/>
          </a:blip>
          <a:srcRect/>
          <a:stretch/>
        </p:blipFill>
        <p:spPr>
          <a:xfrm>
            <a:off x="0" y="0"/>
            <a:ext cx="9144000" cy="6858000"/>
          </a:xfrm>
          <a:prstGeom prst="rect">
            <a:avLst/>
          </a:prstGeom>
          <a:noFill/>
          <a:ln>
            <a:noFill/>
          </a:ln>
        </p:spPr>
      </p:pic>
      <p:sp>
        <p:nvSpPr>
          <p:cNvPr id="58" name="Shape 58"/>
          <p:cNvSpPr txBox="1">
            <a:spLocks noGrp="1"/>
          </p:cNvSpPr>
          <p:nvPr>
            <p:ph type="ftr" idx="11"/>
          </p:nvPr>
        </p:nvSpPr>
        <p:spPr>
          <a:xfrm>
            <a:off x="3124201" y="6356353"/>
            <a:ext cx="2895599" cy="365125"/>
          </a:xfrm>
          <a:prstGeom prst="rect">
            <a:avLst/>
          </a:prstGeom>
          <a:noFill/>
          <a:ln>
            <a:noFill/>
          </a:ln>
        </p:spPr>
        <p:txBody>
          <a:bodyPr wrap="square" lIns="91425" tIns="91425" rIns="91425" bIns="91425" anchor="ctr" anchorCtr="0"/>
          <a:lstStyle>
            <a:lvl1pPr marL="0" marR="0" lvl="0" indent="0" algn="ctr" rtl="0">
              <a:spcBef>
                <a:spcPts val="0"/>
              </a:spcBef>
              <a:buNone/>
              <a:defRPr sz="900">
                <a:solidFill>
                  <a:srgbClr val="FFFFFF"/>
                </a:solidFill>
                <a:latin typeface="Arial"/>
                <a:ea typeface="Arial"/>
                <a:cs typeface="Arial"/>
                <a:sym typeface="Arial"/>
              </a:defRPr>
            </a:lvl1pPr>
            <a:lvl2pPr marL="342909" marR="0" lvl="1" indent="0" algn="l" rtl="0">
              <a:spcBef>
                <a:spcPts val="0"/>
              </a:spcBef>
              <a:buNone/>
              <a:defRPr sz="1350" b="0" i="0" u="none" strike="noStrike" cap="none">
                <a:solidFill>
                  <a:schemeClr val="dk1"/>
                </a:solidFill>
                <a:latin typeface="Calibri"/>
                <a:ea typeface="Calibri"/>
                <a:cs typeface="Calibri"/>
                <a:sym typeface="Calibri"/>
              </a:defRPr>
            </a:lvl2pPr>
            <a:lvl3pPr marL="685817" marR="0" lvl="2" indent="0" algn="l" rtl="0">
              <a:spcBef>
                <a:spcPts val="0"/>
              </a:spcBef>
              <a:buNone/>
              <a:defRPr sz="1350" b="0" i="0" u="none" strike="noStrike" cap="none">
                <a:solidFill>
                  <a:schemeClr val="dk1"/>
                </a:solidFill>
                <a:latin typeface="Calibri"/>
                <a:ea typeface="Calibri"/>
                <a:cs typeface="Calibri"/>
                <a:sym typeface="Calibri"/>
              </a:defRPr>
            </a:lvl3pPr>
            <a:lvl4pPr marL="1028726" marR="0" lvl="3" indent="0" algn="l" rtl="0">
              <a:spcBef>
                <a:spcPts val="0"/>
              </a:spcBef>
              <a:buNone/>
              <a:defRPr sz="1350" b="0" i="0" u="none" strike="noStrike" cap="none">
                <a:solidFill>
                  <a:schemeClr val="dk1"/>
                </a:solidFill>
                <a:latin typeface="Calibri"/>
                <a:ea typeface="Calibri"/>
                <a:cs typeface="Calibri"/>
                <a:sym typeface="Calibri"/>
              </a:defRPr>
            </a:lvl4pPr>
            <a:lvl5pPr marL="1371634" marR="0" lvl="4" indent="0" algn="l" rtl="0">
              <a:spcBef>
                <a:spcPts val="0"/>
              </a:spcBef>
              <a:buNone/>
              <a:defRPr sz="1350" b="0" i="0" u="none" strike="noStrike" cap="none">
                <a:solidFill>
                  <a:schemeClr val="dk1"/>
                </a:solidFill>
                <a:latin typeface="Calibri"/>
                <a:ea typeface="Calibri"/>
                <a:cs typeface="Calibri"/>
                <a:sym typeface="Calibri"/>
              </a:defRPr>
            </a:lvl5pPr>
            <a:lvl6pPr marL="1714543" marR="0" lvl="5" indent="0" algn="l" rtl="0">
              <a:spcBef>
                <a:spcPts val="0"/>
              </a:spcBef>
              <a:buNone/>
              <a:defRPr sz="1350" b="0" i="0" u="none" strike="noStrike" cap="none">
                <a:solidFill>
                  <a:schemeClr val="dk1"/>
                </a:solidFill>
                <a:latin typeface="Calibri"/>
                <a:ea typeface="Calibri"/>
                <a:cs typeface="Calibri"/>
                <a:sym typeface="Calibri"/>
              </a:defRPr>
            </a:lvl6pPr>
            <a:lvl7pPr marL="2057451" marR="0" lvl="6" indent="0" algn="l" rtl="0">
              <a:spcBef>
                <a:spcPts val="0"/>
              </a:spcBef>
              <a:buNone/>
              <a:defRPr sz="1350" b="0" i="0" u="none" strike="noStrike" cap="none">
                <a:solidFill>
                  <a:schemeClr val="dk1"/>
                </a:solidFill>
                <a:latin typeface="Calibri"/>
                <a:ea typeface="Calibri"/>
                <a:cs typeface="Calibri"/>
                <a:sym typeface="Calibri"/>
              </a:defRPr>
            </a:lvl7pPr>
            <a:lvl8pPr marL="2400360" marR="0" lvl="7" indent="0" algn="l" rtl="0">
              <a:spcBef>
                <a:spcPts val="0"/>
              </a:spcBef>
              <a:buNone/>
              <a:defRPr sz="1350" b="0" i="0" u="none" strike="noStrike" cap="none">
                <a:solidFill>
                  <a:schemeClr val="dk1"/>
                </a:solidFill>
                <a:latin typeface="Calibri"/>
                <a:ea typeface="Calibri"/>
                <a:cs typeface="Calibri"/>
                <a:sym typeface="Calibri"/>
              </a:defRPr>
            </a:lvl8pPr>
            <a:lvl9pPr marL="2743269" marR="0" lvl="8" indent="0" algn="l" rtl="0">
              <a:spcBef>
                <a:spcPts val="0"/>
              </a:spcBef>
              <a:buNone/>
              <a:defRPr sz="1350" b="0" i="0" u="none" strike="noStrike" cap="none">
                <a:solidFill>
                  <a:schemeClr val="dk1"/>
                </a:solidFill>
                <a:latin typeface="Calibri"/>
                <a:ea typeface="Calibri"/>
                <a:cs typeface="Calibri"/>
                <a:sym typeface="Calibri"/>
              </a:defRPr>
            </a:lvl9pPr>
          </a:lstStyle>
          <a:p>
            <a:endParaRPr/>
          </a:p>
        </p:txBody>
      </p:sp>
      <p:pic>
        <p:nvPicPr>
          <p:cNvPr id="10" name="Shape 132" descr="logo-01.png"/>
          <p:cNvPicPr preferRelativeResize="0"/>
          <p:nvPr userDrawn="1"/>
        </p:nvPicPr>
        <p:blipFill rotWithShape="1">
          <a:blip r:embed="rId4">
            <a:alphaModFix/>
          </a:blip>
          <a:srcRect/>
          <a:stretch/>
        </p:blipFill>
        <p:spPr>
          <a:xfrm>
            <a:off x="71823" y="281412"/>
            <a:ext cx="1046636" cy="1130299"/>
          </a:xfrm>
          <a:prstGeom prst="rect">
            <a:avLst/>
          </a:prstGeom>
          <a:noFill/>
          <a:ln>
            <a:noFill/>
          </a:ln>
        </p:spPr>
      </p:pic>
      <p:sp>
        <p:nvSpPr>
          <p:cNvPr id="8" name="TextBox 7"/>
          <p:cNvSpPr txBox="1"/>
          <p:nvPr userDrawn="1"/>
        </p:nvSpPr>
        <p:spPr>
          <a:xfrm>
            <a:off x="174002" y="4770438"/>
            <a:ext cx="2846291" cy="1107996"/>
          </a:xfrm>
          <a:prstGeom prst="rect">
            <a:avLst/>
          </a:prstGeom>
          <a:noFill/>
          <a:ln w="28575">
            <a:noFill/>
          </a:ln>
        </p:spPr>
        <p:txBody>
          <a:bodyPr wrap="square" rtlCol="0">
            <a:spAutoFit/>
          </a:bodyPr>
          <a:lstStyle/>
          <a:p>
            <a:pPr fontAlgn="base">
              <a:defRPr/>
            </a:pPr>
            <a:r>
              <a:rPr lang="en-GB" sz="6600" b="1" kern="1200" dirty="0">
                <a:solidFill>
                  <a:prstClr val="white"/>
                </a:solidFill>
                <a:latin typeface="Bryant Bold" panose="020B0503040000020003" pitchFamily="34" charset="0"/>
                <a:ea typeface="MS PGothic" panose="020B0600070205080204" pitchFamily="34" charset="-128"/>
                <a:cs typeface="Bryant Regular" panose="020B0503040000020003" pitchFamily="34" charset="0"/>
              </a:rPr>
              <a:t> </a:t>
            </a:r>
            <a:r>
              <a:rPr lang="en-GB" sz="6600" b="1" kern="1200" dirty="0">
                <a:solidFill>
                  <a:prstClr val="black"/>
                </a:solidFill>
                <a:latin typeface="Bryant Bold" panose="020B0503040000020003" pitchFamily="34" charset="0"/>
                <a:ea typeface="MS PGothic" panose="020B0600070205080204" pitchFamily="34" charset="-128"/>
                <a:cs typeface="Bryant Regular" panose="020B0503040000020003" pitchFamily="34" charset="0"/>
              </a:rPr>
              <a:t> </a:t>
            </a:r>
          </a:p>
        </p:txBody>
      </p:sp>
      <p:sp>
        <p:nvSpPr>
          <p:cNvPr id="3" name="Text Placeholder 2"/>
          <p:cNvSpPr>
            <a:spLocks noGrp="1"/>
          </p:cNvSpPr>
          <p:nvPr>
            <p:ph type="body" sz="quarter" idx="13"/>
          </p:nvPr>
        </p:nvSpPr>
        <p:spPr>
          <a:xfrm>
            <a:off x="152400" y="4776789"/>
            <a:ext cx="2854569" cy="1171575"/>
          </a:xfrm>
        </p:spPr>
        <p:txBody>
          <a:bodyPr/>
          <a:lstStyle>
            <a:lvl1pPr marL="112544" indent="0">
              <a:buNone/>
              <a:defRPr sz="6600">
                <a:solidFill>
                  <a:schemeClr val="bg1"/>
                </a:solidFill>
                <a:latin typeface="Bryant Bold" panose="020B0503040000020003" pitchFamily="34" charset="0"/>
              </a:defRPr>
            </a:lvl1pPr>
          </a:lstStyle>
          <a:p>
            <a:pPr lvl="0"/>
            <a:endParaRPr lang="en-GB" dirty="0"/>
          </a:p>
        </p:txBody>
      </p:sp>
      <p:sp>
        <p:nvSpPr>
          <p:cNvPr id="5" name="Text Placeholder 4"/>
          <p:cNvSpPr>
            <a:spLocks noGrp="1"/>
          </p:cNvSpPr>
          <p:nvPr>
            <p:ph type="body" sz="quarter" idx="14"/>
          </p:nvPr>
        </p:nvSpPr>
        <p:spPr>
          <a:xfrm>
            <a:off x="5643836" y="4776788"/>
            <a:ext cx="3196004" cy="1192212"/>
          </a:xfrm>
        </p:spPr>
        <p:txBody>
          <a:bodyPr/>
          <a:lstStyle>
            <a:lvl1pPr marL="112544" indent="0">
              <a:buNone/>
              <a:defRPr sz="6600">
                <a:solidFill>
                  <a:schemeClr val="bg1"/>
                </a:solidFill>
                <a:latin typeface="Bryant Bold" panose="020B0503040000020003" pitchFamily="34" charset="0"/>
              </a:defRPr>
            </a:lvl1pPr>
          </a:lstStyle>
          <a:p>
            <a:pPr lvl="0"/>
            <a:endParaRPr lang="en-GB" dirty="0"/>
          </a:p>
        </p:txBody>
      </p:sp>
      <p:sp>
        <p:nvSpPr>
          <p:cNvPr id="7" name="Text Placeholder 6"/>
          <p:cNvSpPr>
            <a:spLocks noGrp="1"/>
          </p:cNvSpPr>
          <p:nvPr>
            <p:ph type="body" sz="quarter" idx="15"/>
          </p:nvPr>
        </p:nvSpPr>
        <p:spPr>
          <a:xfrm>
            <a:off x="595141" y="1473624"/>
            <a:ext cx="8298474" cy="2749550"/>
          </a:xfrm>
        </p:spPr>
        <p:txBody>
          <a:bodyPr/>
          <a:lstStyle>
            <a:lvl1pPr marL="112544" indent="0" algn="ctr">
              <a:buNone/>
              <a:defRPr sz="4505">
                <a:solidFill>
                  <a:schemeClr val="bg1"/>
                </a:solidFill>
                <a:latin typeface="Bryant Bold" panose="020B0503040000020003" pitchFamily="34" charset="0"/>
              </a:defRPr>
            </a:lvl1pPr>
          </a:lstStyle>
          <a:p>
            <a:pPr lvl="0"/>
            <a:endParaRPr lang="en-GB" dirty="0"/>
          </a:p>
          <a:p>
            <a:pPr lvl="0"/>
            <a:endParaRPr lang="en-GB" dirty="0"/>
          </a:p>
        </p:txBody>
      </p:sp>
    </p:spTree>
    <p:extLst>
      <p:ext uri="{BB962C8B-B14F-4D97-AF65-F5344CB8AC3E}">
        <p14:creationId xmlns:p14="http://schemas.microsoft.com/office/powerpoint/2010/main" val="471195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Slide 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A87578A-0C98-4E07-89CB-153445462EFA}"/>
              </a:ext>
            </a:extLst>
          </p:cNvPr>
          <p:cNvSpPr/>
          <p:nvPr userDrawn="1"/>
        </p:nvSpPr>
        <p:spPr>
          <a:xfrm>
            <a:off x="0" y="-4274"/>
            <a:ext cx="1332362" cy="513799"/>
          </a:xfrm>
          <a:prstGeom prst="rect">
            <a:avLst/>
          </a:prstGeom>
          <a:solidFill>
            <a:srgbClr val="FADF47"/>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endParaRPr lang="en-US" sz="1400" b="1" dirty="0">
              <a:solidFill>
                <a:srgbClr val="92D050"/>
              </a:solidFill>
              <a:latin typeface="Arial" panose="020B0604020202020204" pitchFamily="34" charset="0"/>
              <a:ea typeface="Tahoma"/>
              <a:cs typeface="Arial" panose="020B0604020202020204" pitchFamily="34" charset="0"/>
            </a:endParaRPr>
          </a:p>
        </p:txBody>
      </p:sp>
      <p:sp>
        <p:nvSpPr>
          <p:cNvPr id="8" name="Rectangle 7">
            <a:extLst>
              <a:ext uri="{FF2B5EF4-FFF2-40B4-BE49-F238E27FC236}">
                <a16:creationId xmlns:a16="http://schemas.microsoft.com/office/drawing/2014/main" id="{1B50C3D3-DBDB-4291-AAC7-C8A5AB47D1E1}"/>
              </a:ext>
            </a:extLst>
          </p:cNvPr>
          <p:cNvSpPr/>
          <p:nvPr userDrawn="1"/>
        </p:nvSpPr>
        <p:spPr>
          <a:xfrm>
            <a:off x="1344895" y="-718"/>
            <a:ext cx="7812358" cy="510646"/>
          </a:xfrm>
          <a:prstGeom prst="rect">
            <a:avLst/>
          </a:prstGeom>
          <a:solidFill>
            <a:srgbClr val="388CDA"/>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r"/>
            <a:r>
              <a:rPr lang="en-US" sz="1200" b="1" dirty="0">
                <a:solidFill>
                  <a:schemeClr val="bg1"/>
                </a:solidFill>
                <a:latin typeface="Arial" panose="020B0604020202020204" pitchFamily="34" charset="0"/>
                <a:ea typeface="Tahoma"/>
                <a:cs typeface="Arial" panose="020B0604020202020204" pitchFamily="34" charset="0"/>
              </a:rPr>
              <a:t>Year 3 Number: Fractions Lesson 6</a:t>
            </a:r>
            <a:endParaRPr lang="en-US" sz="1400" dirty="0">
              <a:solidFill>
                <a:schemeClr val="bg1"/>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CA6EDBD0-03A3-4AF0-ACAC-E7DC67E310CD}"/>
              </a:ext>
            </a:extLst>
          </p:cNvPr>
          <p:cNvSpPr txBox="1"/>
          <p:nvPr userDrawn="1"/>
        </p:nvSpPr>
        <p:spPr>
          <a:xfrm>
            <a:off x="382588" y="6521242"/>
            <a:ext cx="8720586" cy="461665"/>
          </a:xfrm>
          <a:prstGeom prst="rect">
            <a:avLst/>
          </a:prstGeom>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r"/>
            <a:endParaRPr lang="en-US" sz="1200" dirty="0">
              <a:latin typeface="Arial" panose="020B0604020202020204" pitchFamily="34" charset="0"/>
              <a:ea typeface="Source Sans Pro" panose="020B0503030403020204" pitchFamily="34" charset="0"/>
              <a:cs typeface="Arial" panose="020B0604020202020204" pitchFamily="34" charset="0"/>
            </a:endParaRPr>
          </a:p>
          <a:p>
            <a:pPr algn="r"/>
            <a:endParaRPr lang="en-US" sz="1200" dirty="0">
              <a:latin typeface="Arial" panose="020B0604020202020204" pitchFamily="34" charset="0"/>
              <a:ea typeface="Source Sans Pro" panose="020B0503030403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57C28289-A731-4F13-AA5A-6C362F4EE55E}"/>
              </a:ext>
            </a:extLst>
          </p:cNvPr>
          <p:cNvSpPr txBox="1"/>
          <p:nvPr userDrawn="1"/>
        </p:nvSpPr>
        <p:spPr>
          <a:xfrm>
            <a:off x="306387" y="768298"/>
            <a:ext cx="4092229" cy="5570756"/>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At Third Space Learning we provide personalised online lessons from specialist maths tutors to support the target groups in your school.</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1"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These ready-to-go slides are designed to work alongside our interventions to supplement quality first teaching and raise attainment in maths for all pupils.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To find out more about how you could use our 1-to-1 interventions year-round to boost maths progress in your school then get in touch:</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020 3771 0095 hello@thirdspacelearning.com</a:t>
            </a:r>
          </a:p>
          <a:p>
            <a:endParaRPr lang="en-US" sz="1600" b="1" dirty="0">
              <a:solidFill>
                <a:schemeClr val="tx1"/>
              </a:solidFill>
              <a:latin typeface="Arial" panose="020B0604020202020204" pitchFamily="34" charset="0"/>
              <a:cs typeface="Arial" panose="020B0604020202020204" pitchFamily="34" charset="0"/>
            </a:endParaRPr>
          </a:p>
          <a:p>
            <a:r>
              <a:rPr lang="en-US" sz="1600" b="1" dirty="0">
                <a:solidFill>
                  <a:schemeClr val="tx1"/>
                </a:solidFill>
                <a:latin typeface="Arial" panose="020B0604020202020204" pitchFamily="34" charset="0"/>
                <a:cs typeface="Arial" panose="020B0604020202020204" pitchFamily="34" charset="0"/>
              </a:rPr>
              <a:t>Boosting </a:t>
            </a:r>
            <a:r>
              <a:rPr lang="en-US" sz="1600" b="1" dirty="0" err="1">
                <a:solidFill>
                  <a:schemeClr val="tx1"/>
                </a:solidFill>
                <a:latin typeface="Arial" panose="020B0604020202020204" pitchFamily="34" charset="0"/>
                <a:cs typeface="Arial" panose="020B0604020202020204" pitchFamily="34" charset="0"/>
              </a:rPr>
              <a:t>maths</a:t>
            </a:r>
            <a:r>
              <a:rPr lang="en-US" sz="1600" b="1" dirty="0">
                <a:solidFill>
                  <a:schemeClr val="tx1"/>
                </a:solidFill>
                <a:latin typeface="Arial" panose="020B0604020202020204" pitchFamily="34" charset="0"/>
                <a:cs typeface="Arial" panose="020B0604020202020204" pitchFamily="34" charset="0"/>
              </a:rPr>
              <a:t> progress through 1-to-1 conversations… </a:t>
            </a:r>
          </a:p>
          <a:p>
            <a:endParaRPr lang="en-US" sz="1800" b="1" dirty="0">
              <a:solidFill>
                <a:schemeClr val="tx1"/>
              </a:solidFill>
              <a:latin typeface="Arial" panose="020B0604020202020204" pitchFamily="34" charset="0"/>
              <a:cs typeface="Arial" panose="020B0604020202020204" pitchFamily="34" charset="0"/>
            </a:endParaRPr>
          </a:p>
          <a:p>
            <a:endParaRPr lang="en-US" sz="1800" b="1" dirty="0">
              <a:solidFill>
                <a:schemeClr val="tx1"/>
              </a:solidFill>
              <a:latin typeface="Arial" panose="020B0604020202020204" pitchFamily="34" charset="0"/>
              <a:cs typeface="Arial" panose="020B0604020202020204" pitchFamily="34" charset="0"/>
            </a:endParaRPr>
          </a:p>
        </p:txBody>
      </p:sp>
      <p:sp>
        <p:nvSpPr>
          <p:cNvPr id="22" name="Rectangle 21">
            <a:extLst>
              <a:ext uri="{FF2B5EF4-FFF2-40B4-BE49-F238E27FC236}">
                <a16:creationId xmlns:a16="http://schemas.microsoft.com/office/drawing/2014/main" id="{7D96677A-50D7-4833-A9B0-EBD23DE74D11}"/>
              </a:ext>
            </a:extLst>
          </p:cNvPr>
          <p:cNvSpPr/>
          <p:nvPr userDrawn="1"/>
        </p:nvSpPr>
        <p:spPr>
          <a:xfrm>
            <a:off x="226024" y="121668"/>
            <a:ext cx="950901" cy="276999"/>
          </a:xfrm>
          <a:prstGeom prst="rect">
            <a:avLst/>
          </a:prstGeom>
        </p:spPr>
        <p:txBody>
          <a:bodyPr wrap="none">
            <a:spAutoFit/>
          </a:bodyPr>
          <a:lstStyle/>
          <a:p>
            <a:fld id="{9EF046D9-8B07-4634-9C1D-18D8EFE4578C}" type="datetime1">
              <a:rPr lang="en-GB" sz="1200" b="1" smtClean="0">
                <a:latin typeface="Arial" panose="020B0604020202020204" pitchFamily="34" charset="0"/>
                <a:ea typeface="Source Sans Pro" panose="020B0503030403020204" pitchFamily="34" charset="0"/>
                <a:cs typeface="Arial" panose="020B0604020202020204" pitchFamily="34" charset="0"/>
              </a:rPr>
              <a:pPr/>
              <a:t>26/03/2020</a:t>
            </a:fld>
            <a:endParaRPr lang="en-GB" sz="1200" dirty="0"/>
          </a:p>
        </p:txBody>
      </p:sp>
      <p:pic>
        <p:nvPicPr>
          <p:cNvPr id="4" name="Picture 3">
            <a:extLst>
              <a:ext uri="{FF2B5EF4-FFF2-40B4-BE49-F238E27FC236}">
                <a16:creationId xmlns:a16="http://schemas.microsoft.com/office/drawing/2014/main" id="{9EE23DD0-83B0-4B69-80F5-CF1108C2347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0123" r="15217" b="277"/>
          <a:stretch/>
        </p:blipFill>
        <p:spPr>
          <a:xfrm>
            <a:off x="4745385" y="509525"/>
            <a:ext cx="4398616" cy="6348475"/>
          </a:xfrm>
          <a:prstGeom prst="rect">
            <a:avLst/>
          </a:prstGeom>
        </p:spPr>
      </p:pic>
      <p:pic>
        <p:nvPicPr>
          <p:cNvPr id="10" name="Picture 8" descr="A close up of a logo&#10;&#10;Description generated with very high confidence">
            <a:extLst>
              <a:ext uri="{FF2B5EF4-FFF2-40B4-BE49-F238E27FC236}">
                <a16:creationId xmlns:a16="http://schemas.microsoft.com/office/drawing/2014/main" id="{F2139FB0-A222-4335-A10C-2ADEF832E6E9}"/>
              </a:ext>
            </a:extLst>
          </p:cNvPr>
          <p:cNvPicPr>
            <a:picLocks noChangeAspect="1"/>
          </p:cNvPicPr>
          <p:nvPr userDrawn="1"/>
        </p:nvPicPr>
        <p:blipFill>
          <a:blip r:embed="rId3"/>
          <a:stretch>
            <a:fillRect/>
          </a:stretch>
        </p:blipFill>
        <p:spPr>
          <a:xfrm>
            <a:off x="341761" y="6409707"/>
            <a:ext cx="2646941" cy="222263"/>
          </a:xfrm>
          <a:prstGeom prst="rect">
            <a:avLst/>
          </a:prstGeom>
        </p:spPr>
      </p:pic>
    </p:spTree>
    <p:extLst>
      <p:ext uri="{BB962C8B-B14F-4D97-AF65-F5344CB8AC3E}">
        <p14:creationId xmlns:p14="http://schemas.microsoft.com/office/powerpoint/2010/main" val="7712766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BFA37B-D5E0-478A-B25A-3535C3D71C69}" type="datetimeFigureOut">
              <a:rPr lang="en-GB" smtClean="0"/>
              <a:t>26/03/2020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D93E08C-9161-4901-AF10-B7EB434F8A17}" type="slidenum">
              <a:rPr lang="en-GB" smtClean="0"/>
              <a:t>‹#›</a:t>
            </a:fld>
            <a:endParaRPr lang="en-GB"/>
          </a:p>
        </p:txBody>
      </p:sp>
    </p:spTree>
    <p:extLst>
      <p:ext uri="{BB962C8B-B14F-4D97-AF65-F5344CB8AC3E}">
        <p14:creationId xmlns:p14="http://schemas.microsoft.com/office/powerpoint/2010/main" val="42689761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BBFA37B-D5E0-478A-B25A-3535C3D71C69}" type="datetimeFigureOut">
              <a:rPr lang="en-GB" smtClean="0"/>
              <a:t>26/03/2020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D93E08C-9161-4901-AF10-B7EB434F8A17}" type="slidenum">
              <a:rPr lang="en-GB" smtClean="0"/>
              <a:t>‹#›</a:t>
            </a:fld>
            <a:endParaRPr lang="en-GB"/>
          </a:p>
        </p:txBody>
      </p:sp>
    </p:spTree>
    <p:extLst>
      <p:ext uri="{BB962C8B-B14F-4D97-AF65-F5344CB8AC3E}">
        <p14:creationId xmlns:p14="http://schemas.microsoft.com/office/powerpoint/2010/main" val="15439188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BBFA37B-D5E0-478A-B25A-3535C3D71C69}" type="datetimeFigureOut">
              <a:rPr lang="en-GB" smtClean="0"/>
              <a:t>26/03/2020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D93E08C-9161-4901-AF10-B7EB434F8A17}" type="slidenum">
              <a:rPr lang="en-GB" smtClean="0"/>
              <a:t>‹#›</a:t>
            </a:fld>
            <a:endParaRPr lang="en-GB"/>
          </a:p>
        </p:txBody>
      </p:sp>
    </p:spTree>
    <p:extLst>
      <p:ext uri="{BB962C8B-B14F-4D97-AF65-F5344CB8AC3E}">
        <p14:creationId xmlns:p14="http://schemas.microsoft.com/office/powerpoint/2010/main" val="31634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BBFA37B-D5E0-478A-B25A-3535C3D71C69}" type="datetimeFigureOut">
              <a:rPr lang="en-GB" smtClean="0"/>
              <a:t>26/03/2020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D93E08C-9161-4901-AF10-B7EB434F8A17}" type="slidenum">
              <a:rPr lang="en-GB" smtClean="0"/>
              <a:t>‹#›</a:t>
            </a:fld>
            <a:endParaRPr lang="en-GB"/>
          </a:p>
        </p:txBody>
      </p:sp>
    </p:spTree>
    <p:extLst>
      <p:ext uri="{BB962C8B-B14F-4D97-AF65-F5344CB8AC3E}">
        <p14:creationId xmlns:p14="http://schemas.microsoft.com/office/powerpoint/2010/main" val="17737077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BBFA37B-D5E0-478A-B25A-3535C3D71C69}" type="datetimeFigureOut">
              <a:rPr lang="en-GB" smtClean="0"/>
              <a:t>26/03/2020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D93E08C-9161-4901-AF10-B7EB434F8A17}" type="slidenum">
              <a:rPr lang="en-GB" smtClean="0"/>
              <a:t>‹#›</a:t>
            </a:fld>
            <a:endParaRPr lang="en-GB"/>
          </a:p>
        </p:txBody>
      </p:sp>
    </p:spTree>
    <p:extLst>
      <p:ext uri="{BB962C8B-B14F-4D97-AF65-F5344CB8AC3E}">
        <p14:creationId xmlns:p14="http://schemas.microsoft.com/office/powerpoint/2010/main" val="19000180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755248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BBFA37B-D5E0-478A-B25A-3535C3D71C69}" type="datetimeFigureOut">
              <a:rPr lang="en-GB" smtClean="0"/>
              <a:t>26/03/2020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D93E08C-9161-4901-AF10-B7EB434F8A17}" type="slidenum">
              <a:rPr lang="en-GB" smtClean="0"/>
              <a:t>‹#›</a:t>
            </a:fld>
            <a:endParaRPr lang="en-GB"/>
          </a:p>
        </p:txBody>
      </p:sp>
    </p:spTree>
    <p:extLst>
      <p:ext uri="{BB962C8B-B14F-4D97-AF65-F5344CB8AC3E}">
        <p14:creationId xmlns:p14="http://schemas.microsoft.com/office/powerpoint/2010/main" val="23336482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BFA37B-D5E0-478A-B25A-3535C3D71C69}" type="datetimeFigureOut">
              <a:rPr lang="en-GB" smtClean="0"/>
              <a:t>26/03/2020</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93E08C-9161-4901-AF10-B7EB434F8A17}" type="slidenum">
              <a:rPr lang="en-GB" smtClean="0"/>
              <a:t>‹#›</a:t>
            </a:fld>
            <a:endParaRPr lang="en-GB"/>
          </a:p>
        </p:txBody>
      </p:sp>
    </p:spTree>
    <p:extLst>
      <p:ext uri="{BB962C8B-B14F-4D97-AF65-F5344CB8AC3E}">
        <p14:creationId xmlns:p14="http://schemas.microsoft.com/office/powerpoint/2010/main" val="2678060510"/>
      </p:ext>
    </p:extLst>
  </p:cSld>
  <p:clrMap bg1="lt1" tx1="dk1" bg2="lt2" tx2="dk2" accent1="accent1" accent2="accent2" accent3="accent3" accent4="accent4" accent5="accent5" accent6="accent6" hlink="hlink" folHlink="folHlink"/>
  <p:sldLayoutIdLst>
    <p:sldLayoutId id="2147483661" r:id="rId1"/>
    <p:sldLayoutId id="2147483673"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0.png"/><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png"/><Relationship Id="rId1" Type="http://schemas.openxmlformats.org/officeDocument/2006/relationships/slideLayout" Target="../slideLayouts/slideLayout1.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00501" y="4866573"/>
            <a:ext cx="7420952" cy="1007852"/>
          </a:xfrm>
        </p:spPr>
        <p:txBody>
          <a:bodyPr>
            <a:noAutofit/>
          </a:bodyPr>
          <a:lstStyle/>
          <a:p>
            <a:r>
              <a:rPr lang="en-GB" sz="3200" dirty="0">
                <a:latin typeface="Arial" panose="020B0604020202020204" pitchFamily="34" charset="0"/>
                <a:cs typeface="Arial" panose="020B0604020202020204" pitchFamily="34" charset="0"/>
              </a:rPr>
              <a:t>Number: Fractions</a:t>
            </a:r>
          </a:p>
          <a:p>
            <a:r>
              <a:rPr lang="en-GB" sz="3200" dirty="0">
                <a:latin typeface="Arial" panose="020B0604020202020204" pitchFamily="34" charset="0"/>
                <a:cs typeface="Arial" panose="020B0604020202020204" pitchFamily="34" charset="0"/>
              </a:rPr>
              <a:t>Adding fractions with the same denominator</a:t>
            </a:r>
          </a:p>
        </p:txBody>
      </p:sp>
      <p:sp>
        <p:nvSpPr>
          <p:cNvPr id="4" name="Text Placeholder 3"/>
          <p:cNvSpPr>
            <a:spLocks noGrp="1"/>
          </p:cNvSpPr>
          <p:nvPr>
            <p:ph type="body" sz="quarter" idx="15"/>
          </p:nvPr>
        </p:nvSpPr>
        <p:spPr>
          <a:xfrm>
            <a:off x="595141" y="2451312"/>
            <a:ext cx="8298474" cy="1955376"/>
          </a:xfrm>
        </p:spPr>
        <p:txBody>
          <a:bodyPr/>
          <a:lstStyle/>
          <a:p>
            <a:r>
              <a:rPr lang="en-GB" sz="4800" dirty="0">
                <a:latin typeface="Arial" panose="020B0604020202020204" pitchFamily="34" charset="0"/>
                <a:cs typeface="Arial" panose="020B0604020202020204" pitchFamily="34" charset="0"/>
              </a:rPr>
              <a:t>Ready-to-go Lesson Slides</a:t>
            </a:r>
          </a:p>
          <a:p>
            <a:r>
              <a:rPr lang="en-GB" sz="4800" dirty="0">
                <a:latin typeface="Arial" panose="020B0604020202020204" pitchFamily="34" charset="0"/>
                <a:cs typeface="Arial" panose="020B0604020202020204" pitchFamily="34" charset="0"/>
              </a:rPr>
              <a:t>Year 4</a:t>
            </a:r>
          </a:p>
          <a:p>
            <a:endParaRPr lang="en-GB" dirty="0">
              <a:latin typeface="Arial" panose="020B0604020202020204" pitchFamily="34" charset="0"/>
              <a:cs typeface="Arial" panose="020B0604020202020204" pitchFamily="34" charset="0"/>
            </a:endParaRPr>
          </a:p>
        </p:txBody>
      </p:sp>
      <p:sp>
        <p:nvSpPr>
          <p:cNvPr id="5" name="Text Placeholder 1">
            <a:extLst>
              <a:ext uri="{FF2B5EF4-FFF2-40B4-BE49-F238E27FC236}">
                <a16:creationId xmlns:a16="http://schemas.microsoft.com/office/drawing/2014/main" id="{AD22F3B0-BBDC-464D-AF67-4B8B4DBD3A1F}"/>
              </a:ext>
            </a:extLst>
          </p:cNvPr>
          <p:cNvSpPr txBox="1">
            <a:spLocks/>
          </p:cNvSpPr>
          <p:nvPr/>
        </p:nvSpPr>
        <p:spPr>
          <a:xfrm>
            <a:off x="8037861" y="6334311"/>
            <a:ext cx="998562" cy="422646"/>
          </a:xfrm>
          <a:prstGeom prst="rect">
            <a:avLst/>
          </a:prstGeom>
        </p:spPr>
        <p:txBody>
          <a:bodyPr vert="horz" lIns="91440" tIns="45720" rIns="91440" bIns="45720" rtlCol="0">
            <a:normAutofit fontScale="92500"/>
          </a:bodyPr>
          <a:lstStyle>
            <a:lvl1pPr marL="112544" indent="0" algn="l" defTabSz="914400" rtl="0" eaLnBrk="1" latinLnBrk="0" hangingPunct="1">
              <a:lnSpc>
                <a:spcPct val="90000"/>
              </a:lnSpc>
              <a:spcBef>
                <a:spcPts val="1000"/>
              </a:spcBef>
              <a:buFont typeface="Arial" panose="020B0604020202020204" pitchFamily="34" charset="0"/>
              <a:buNone/>
              <a:defRPr sz="6600" kern="1200">
                <a:solidFill>
                  <a:schemeClr val="bg1"/>
                </a:solidFill>
                <a:latin typeface="Bryant Bold" panose="020B05030400000200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err="1">
                <a:latin typeface="Arial" panose="020B0604020202020204" pitchFamily="34" charset="0"/>
                <a:cs typeface="Arial" panose="020B0604020202020204" pitchFamily="34" charset="0"/>
              </a:rPr>
              <a:t>Spr</a:t>
            </a:r>
            <a:r>
              <a:rPr lang="en-GB" sz="2400" dirty="0">
                <a:latin typeface="Arial" panose="020B0604020202020204" pitchFamily="34" charset="0"/>
                <a:cs typeface="Arial" panose="020B0604020202020204" pitchFamily="34" charset="0"/>
              </a:rPr>
              <a:t> 2</a:t>
            </a:r>
          </a:p>
        </p:txBody>
      </p:sp>
    </p:spTree>
    <p:extLst>
      <p:ext uri="{BB962C8B-B14F-4D97-AF65-F5344CB8AC3E}">
        <p14:creationId xmlns:p14="http://schemas.microsoft.com/office/powerpoint/2010/main" val="1234092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248C377B-5F94-45A0-810D-11F49E8CF68F}"/>
              </a:ext>
            </a:extLst>
          </p:cNvPr>
          <p:cNvSpPr txBox="1"/>
          <p:nvPr/>
        </p:nvSpPr>
        <p:spPr>
          <a:xfrm>
            <a:off x="180830" y="1808585"/>
            <a:ext cx="8963170" cy="4524315"/>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Look carefully at your answers to the Talking Time slide and </a:t>
            </a:r>
          </a:p>
          <a:p>
            <a:r>
              <a:rPr lang="en-GB" dirty="0">
                <a:latin typeface="Arial" panose="020B0604020202020204" pitchFamily="34" charset="0"/>
                <a:cs typeface="Arial" panose="020B0604020202020204" pitchFamily="34" charset="0"/>
              </a:rPr>
              <a:t>Activity 1a.</a:t>
            </a: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Can you explain how to add fractions when the denominators</a:t>
            </a:r>
          </a:p>
          <a:p>
            <a:r>
              <a:rPr lang="en-GB" dirty="0">
                <a:latin typeface="Arial" panose="020B0604020202020204" pitchFamily="34" charset="0"/>
                <a:cs typeface="Arial" panose="020B0604020202020204" pitchFamily="34" charset="0"/>
              </a:rPr>
              <a:t>are the same?</a:t>
            </a:r>
          </a:p>
          <a:p>
            <a:endParaRPr lang="en-GB" b="1" dirty="0">
              <a:solidFill>
                <a:srgbClr val="DA2E41"/>
              </a:solidFill>
              <a:latin typeface="Arial" panose="020B0604020202020204" pitchFamily="34" charset="0"/>
              <a:cs typeface="Arial" panose="020B0604020202020204" pitchFamily="34" charset="0"/>
            </a:endParaRPr>
          </a:p>
          <a:p>
            <a:r>
              <a:rPr lang="en-GB" b="1" dirty="0">
                <a:solidFill>
                  <a:srgbClr val="DA2E41"/>
                </a:solidFill>
                <a:latin typeface="Arial" panose="020B0604020202020204" pitchFamily="34" charset="0"/>
                <a:cs typeface="Arial" panose="020B0604020202020204" pitchFamily="34" charset="0"/>
              </a:rPr>
              <a:t>When the denominators of fractions are the same, we can add the fractions by adding the numerators and keeping the fractions the same in the answer.</a:t>
            </a:r>
          </a:p>
          <a:p>
            <a:r>
              <a:rPr lang="en-GB" b="1" dirty="0">
                <a:solidFill>
                  <a:srgbClr val="DA2E41"/>
                </a:solidFill>
                <a:latin typeface="Arial" panose="020B0604020202020204" pitchFamily="34" charset="0"/>
                <a:cs typeface="Arial" panose="020B0604020202020204" pitchFamily="34" charset="0"/>
              </a:rPr>
              <a:t>So, in the first example above, the fractions are all fifths, so the answer will be a number of fifths too. The total of the numerators is 4, so the answer is four fifths.</a:t>
            </a:r>
          </a:p>
          <a:p>
            <a:endParaRPr lang="en-GB"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8C05C8AC-D2C7-4ABB-8FA8-7049613918CB}"/>
              </a:ext>
            </a:extLst>
          </p:cNvPr>
          <p:cNvSpPr txBox="1"/>
          <p:nvPr/>
        </p:nvSpPr>
        <p:spPr>
          <a:xfrm>
            <a:off x="177800" y="1500808"/>
            <a:ext cx="1316322" cy="307777"/>
          </a:xfrm>
          <a:prstGeom prst="rect">
            <a:avLst/>
          </a:prstGeom>
          <a:noFill/>
        </p:spPr>
        <p:txBody>
          <a:bodyPr wrap="none" rtlCol="0">
            <a:spAutoFit/>
          </a:bodyPr>
          <a:lstStyle/>
          <a:p>
            <a:r>
              <a:rPr lang="en-GB" sz="1400" b="1" u="sng" dirty="0">
                <a:latin typeface="Arial" panose="020B0604020202020204" pitchFamily="34" charset="0"/>
                <a:cs typeface="Arial" panose="020B0604020202020204" pitchFamily="34" charset="0"/>
              </a:rPr>
              <a:t>ACTIVITY 1b:</a:t>
            </a:r>
            <a:endParaRPr lang="en-GB" sz="1400" u="sng" dirty="0">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70460540-77BA-4556-9395-4BAE0CA50F09}"/>
              </a:ext>
            </a:extLst>
          </p:cNvPr>
          <p:cNvPicPr>
            <a:picLocks noChangeAspect="1"/>
          </p:cNvPicPr>
          <p:nvPr/>
        </p:nvPicPr>
        <p:blipFill>
          <a:blip r:embed="rId2"/>
          <a:stretch>
            <a:fillRect/>
          </a:stretch>
        </p:blipFill>
        <p:spPr>
          <a:xfrm>
            <a:off x="3724217" y="2688486"/>
            <a:ext cx="2529588" cy="608382"/>
          </a:xfrm>
          <a:prstGeom prst="rect">
            <a:avLst/>
          </a:prstGeom>
        </p:spPr>
      </p:pic>
      <p:pic>
        <p:nvPicPr>
          <p:cNvPr id="6" name="Picture 5">
            <a:extLst>
              <a:ext uri="{FF2B5EF4-FFF2-40B4-BE49-F238E27FC236}">
                <a16:creationId xmlns:a16="http://schemas.microsoft.com/office/drawing/2014/main" id="{A6C99A37-ABCB-4DCF-812A-AD61DC994DD5}"/>
              </a:ext>
            </a:extLst>
          </p:cNvPr>
          <p:cNvPicPr>
            <a:picLocks noChangeAspect="1"/>
          </p:cNvPicPr>
          <p:nvPr/>
        </p:nvPicPr>
        <p:blipFill>
          <a:blip r:embed="rId3"/>
          <a:stretch>
            <a:fillRect/>
          </a:stretch>
        </p:blipFill>
        <p:spPr>
          <a:xfrm>
            <a:off x="299955" y="2647163"/>
            <a:ext cx="2590242" cy="631167"/>
          </a:xfrm>
          <a:prstGeom prst="rect">
            <a:avLst/>
          </a:prstGeom>
        </p:spPr>
      </p:pic>
    </p:spTree>
    <p:extLst>
      <p:ext uri="{BB962C8B-B14F-4D97-AF65-F5344CB8AC3E}">
        <p14:creationId xmlns:p14="http://schemas.microsoft.com/office/powerpoint/2010/main" val="38338312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248C377B-5F94-45A0-810D-11F49E8CF68F}"/>
              </a:ext>
            </a:extLst>
          </p:cNvPr>
          <p:cNvSpPr txBox="1"/>
          <p:nvPr/>
        </p:nvSpPr>
        <p:spPr>
          <a:xfrm>
            <a:off x="180830" y="1808585"/>
            <a:ext cx="8963170" cy="2031325"/>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Use this model to complete the addition:</a:t>
            </a: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b="1"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                                +                                =</a:t>
            </a:r>
          </a:p>
          <a:p>
            <a:endParaRPr lang="en-GB" b="1" dirty="0">
              <a:latin typeface="Arial" panose="020B0604020202020204" pitchFamily="34" charset="0"/>
              <a:cs typeface="Arial" panose="020B0604020202020204" pitchFamily="34" charset="0"/>
            </a:endParaRPr>
          </a:p>
          <a:p>
            <a:endParaRPr lang="en-GB" b="1"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8C05C8AC-D2C7-4ABB-8FA8-7049613918CB}"/>
              </a:ext>
            </a:extLst>
          </p:cNvPr>
          <p:cNvSpPr txBox="1"/>
          <p:nvPr/>
        </p:nvSpPr>
        <p:spPr>
          <a:xfrm>
            <a:off x="177800" y="1500808"/>
            <a:ext cx="1505027" cy="307777"/>
          </a:xfrm>
          <a:prstGeom prst="rect">
            <a:avLst/>
          </a:prstGeom>
          <a:noFill/>
        </p:spPr>
        <p:txBody>
          <a:bodyPr wrap="none" rtlCol="0">
            <a:spAutoFit/>
          </a:bodyPr>
          <a:lstStyle/>
          <a:p>
            <a:r>
              <a:rPr lang="en-GB" sz="1400" b="1" u="sng" dirty="0">
                <a:latin typeface="Arial" panose="020B0604020202020204" pitchFamily="34" charset="0"/>
                <a:cs typeface="Arial" panose="020B0604020202020204" pitchFamily="34" charset="0"/>
              </a:rPr>
              <a:t>TALKING TIME:</a:t>
            </a:r>
            <a:endParaRPr lang="en-GB" sz="1400" u="sng"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939F23A2-29CC-4A03-B698-B357CB4566CC}"/>
              </a:ext>
            </a:extLst>
          </p:cNvPr>
          <p:cNvPicPr>
            <a:picLocks noChangeAspect="1"/>
          </p:cNvPicPr>
          <p:nvPr/>
        </p:nvPicPr>
        <p:blipFill>
          <a:blip r:embed="rId2"/>
          <a:stretch>
            <a:fillRect/>
          </a:stretch>
        </p:blipFill>
        <p:spPr>
          <a:xfrm>
            <a:off x="444375" y="2944906"/>
            <a:ext cx="1651615" cy="484094"/>
          </a:xfrm>
          <a:prstGeom prst="rect">
            <a:avLst/>
          </a:prstGeom>
        </p:spPr>
      </p:pic>
      <p:pic>
        <p:nvPicPr>
          <p:cNvPr id="8" name="Picture 7">
            <a:extLst>
              <a:ext uri="{FF2B5EF4-FFF2-40B4-BE49-F238E27FC236}">
                <a16:creationId xmlns:a16="http://schemas.microsoft.com/office/drawing/2014/main" id="{A6882A87-B507-4822-8AC3-279D2DEF6C32}"/>
              </a:ext>
            </a:extLst>
          </p:cNvPr>
          <p:cNvPicPr>
            <a:picLocks noChangeAspect="1"/>
          </p:cNvPicPr>
          <p:nvPr/>
        </p:nvPicPr>
        <p:blipFill>
          <a:blip r:embed="rId3"/>
          <a:stretch>
            <a:fillRect/>
          </a:stretch>
        </p:blipFill>
        <p:spPr>
          <a:xfrm>
            <a:off x="2636245" y="2944906"/>
            <a:ext cx="1651615" cy="484094"/>
          </a:xfrm>
          <a:prstGeom prst="rect">
            <a:avLst/>
          </a:prstGeom>
        </p:spPr>
      </p:pic>
      <p:pic>
        <p:nvPicPr>
          <p:cNvPr id="10" name="Picture 9">
            <a:extLst>
              <a:ext uri="{FF2B5EF4-FFF2-40B4-BE49-F238E27FC236}">
                <a16:creationId xmlns:a16="http://schemas.microsoft.com/office/drawing/2014/main" id="{F80D6F18-0D03-46D3-B1FC-2F786FB14251}"/>
              </a:ext>
            </a:extLst>
          </p:cNvPr>
          <p:cNvPicPr>
            <a:picLocks noChangeAspect="1"/>
          </p:cNvPicPr>
          <p:nvPr/>
        </p:nvPicPr>
        <p:blipFill>
          <a:blip r:embed="rId4"/>
          <a:stretch>
            <a:fillRect/>
          </a:stretch>
        </p:blipFill>
        <p:spPr>
          <a:xfrm>
            <a:off x="4856142" y="2944906"/>
            <a:ext cx="1651615" cy="484094"/>
          </a:xfrm>
          <a:prstGeom prst="rect">
            <a:avLst/>
          </a:prstGeom>
        </p:spPr>
      </p:pic>
      <p:pic>
        <p:nvPicPr>
          <p:cNvPr id="11" name="Picture 10">
            <a:extLst>
              <a:ext uri="{FF2B5EF4-FFF2-40B4-BE49-F238E27FC236}">
                <a16:creationId xmlns:a16="http://schemas.microsoft.com/office/drawing/2014/main" id="{47F6C09B-26CA-47FF-BDAD-7FED12008B8F}"/>
              </a:ext>
            </a:extLst>
          </p:cNvPr>
          <p:cNvPicPr>
            <a:picLocks noChangeAspect="1"/>
          </p:cNvPicPr>
          <p:nvPr/>
        </p:nvPicPr>
        <p:blipFill>
          <a:blip r:embed="rId5"/>
          <a:stretch>
            <a:fillRect/>
          </a:stretch>
        </p:blipFill>
        <p:spPr>
          <a:xfrm>
            <a:off x="2253618" y="4156412"/>
            <a:ext cx="2416867" cy="819819"/>
          </a:xfrm>
          <a:prstGeom prst="rect">
            <a:avLst/>
          </a:prstGeom>
        </p:spPr>
      </p:pic>
    </p:spTree>
    <p:extLst>
      <p:ext uri="{BB962C8B-B14F-4D97-AF65-F5344CB8AC3E}">
        <p14:creationId xmlns:p14="http://schemas.microsoft.com/office/powerpoint/2010/main" val="23956948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A8FA2DE-C3A8-4252-987F-9A1E833D1B51}"/>
              </a:ext>
            </a:extLst>
          </p:cNvPr>
          <p:cNvPicPr>
            <a:picLocks noChangeAspect="1"/>
          </p:cNvPicPr>
          <p:nvPr/>
        </p:nvPicPr>
        <p:blipFill>
          <a:blip r:embed="rId2"/>
          <a:stretch>
            <a:fillRect/>
          </a:stretch>
        </p:blipFill>
        <p:spPr>
          <a:xfrm>
            <a:off x="2278759" y="4156413"/>
            <a:ext cx="2419114" cy="806372"/>
          </a:xfrm>
          <a:prstGeom prst="rect">
            <a:avLst/>
          </a:prstGeom>
        </p:spPr>
      </p:pic>
      <p:sp>
        <p:nvSpPr>
          <p:cNvPr id="9" name="TextBox 8">
            <a:extLst>
              <a:ext uri="{FF2B5EF4-FFF2-40B4-BE49-F238E27FC236}">
                <a16:creationId xmlns:a16="http://schemas.microsoft.com/office/drawing/2014/main" id="{248C377B-5F94-45A0-810D-11F49E8CF68F}"/>
              </a:ext>
            </a:extLst>
          </p:cNvPr>
          <p:cNvSpPr txBox="1"/>
          <p:nvPr/>
        </p:nvSpPr>
        <p:spPr>
          <a:xfrm>
            <a:off x="180830" y="1808585"/>
            <a:ext cx="8963170" cy="2031325"/>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Use this model to complete the addition:</a:t>
            </a: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b="1"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                                +                                =</a:t>
            </a:r>
          </a:p>
          <a:p>
            <a:endParaRPr lang="en-GB" b="1" dirty="0">
              <a:latin typeface="Arial" panose="020B0604020202020204" pitchFamily="34" charset="0"/>
              <a:cs typeface="Arial" panose="020B0604020202020204" pitchFamily="34" charset="0"/>
            </a:endParaRPr>
          </a:p>
          <a:p>
            <a:endParaRPr lang="en-GB" b="1"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8C05C8AC-D2C7-4ABB-8FA8-7049613918CB}"/>
              </a:ext>
            </a:extLst>
          </p:cNvPr>
          <p:cNvSpPr txBox="1"/>
          <p:nvPr/>
        </p:nvSpPr>
        <p:spPr>
          <a:xfrm>
            <a:off x="177800" y="1500808"/>
            <a:ext cx="1505027" cy="307777"/>
          </a:xfrm>
          <a:prstGeom prst="rect">
            <a:avLst/>
          </a:prstGeom>
          <a:noFill/>
        </p:spPr>
        <p:txBody>
          <a:bodyPr wrap="none" rtlCol="0">
            <a:spAutoFit/>
          </a:bodyPr>
          <a:lstStyle/>
          <a:p>
            <a:r>
              <a:rPr lang="en-GB" sz="1400" b="1" u="sng" dirty="0">
                <a:latin typeface="Arial" panose="020B0604020202020204" pitchFamily="34" charset="0"/>
                <a:cs typeface="Arial" panose="020B0604020202020204" pitchFamily="34" charset="0"/>
              </a:rPr>
              <a:t>TALKING TIME:</a:t>
            </a:r>
            <a:endParaRPr lang="en-GB" sz="1400" u="sng"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939F23A2-29CC-4A03-B698-B357CB4566CC}"/>
              </a:ext>
            </a:extLst>
          </p:cNvPr>
          <p:cNvPicPr>
            <a:picLocks noChangeAspect="1"/>
          </p:cNvPicPr>
          <p:nvPr/>
        </p:nvPicPr>
        <p:blipFill>
          <a:blip r:embed="rId3"/>
          <a:stretch>
            <a:fillRect/>
          </a:stretch>
        </p:blipFill>
        <p:spPr>
          <a:xfrm>
            <a:off x="444375" y="2944906"/>
            <a:ext cx="1651615" cy="484094"/>
          </a:xfrm>
          <a:prstGeom prst="rect">
            <a:avLst/>
          </a:prstGeom>
        </p:spPr>
      </p:pic>
      <p:pic>
        <p:nvPicPr>
          <p:cNvPr id="8" name="Picture 7">
            <a:extLst>
              <a:ext uri="{FF2B5EF4-FFF2-40B4-BE49-F238E27FC236}">
                <a16:creationId xmlns:a16="http://schemas.microsoft.com/office/drawing/2014/main" id="{A6882A87-B507-4822-8AC3-279D2DEF6C32}"/>
              </a:ext>
            </a:extLst>
          </p:cNvPr>
          <p:cNvPicPr>
            <a:picLocks noChangeAspect="1"/>
          </p:cNvPicPr>
          <p:nvPr/>
        </p:nvPicPr>
        <p:blipFill>
          <a:blip r:embed="rId4"/>
          <a:stretch>
            <a:fillRect/>
          </a:stretch>
        </p:blipFill>
        <p:spPr>
          <a:xfrm>
            <a:off x="2636245" y="2944906"/>
            <a:ext cx="1651615" cy="484094"/>
          </a:xfrm>
          <a:prstGeom prst="rect">
            <a:avLst/>
          </a:prstGeom>
        </p:spPr>
      </p:pic>
      <p:pic>
        <p:nvPicPr>
          <p:cNvPr id="10" name="Picture 9">
            <a:extLst>
              <a:ext uri="{FF2B5EF4-FFF2-40B4-BE49-F238E27FC236}">
                <a16:creationId xmlns:a16="http://schemas.microsoft.com/office/drawing/2014/main" id="{F80D6F18-0D03-46D3-B1FC-2F786FB14251}"/>
              </a:ext>
            </a:extLst>
          </p:cNvPr>
          <p:cNvPicPr>
            <a:picLocks noChangeAspect="1"/>
          </p:cNvPicPr>
          <p:nvPr/>
        </p:nvPicPr>
        <p:blipFill>
          <a:blip r:embed="rId5"/>
          <a:stretch>
            <a:fillRect/>
          </a:stretch>
        </p:blipFill>
        <p:spPr>
          <a:xfrm>
            <a:off x="4856142" y="2944906"/>
            <a:ext cx="1651615" cy="484094"/>
          </a:xfrm>
          <a:prstGeom prst="rect">
            <a:avLst/>
          </a:prstGeom>
        </p:spPr>
      </p:pic>
    </p:spTree>
    <p:extLst>
      <p:ext uri="{BB962C8B-B14F-4D97-AF65-F5344CB8AC3E}">
        <p14:creationId xmlns:p14="http://schemas.microsoft.com/office/powerpoint/2010/main" val="28845138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50EA06E3-1D08-4126-A427-42C4D004DD77}"/>
              </a:ext>
            </a:extLst>
          </p:cNvPr>
          <p:cNvPicPr>
            <a:picLocks noChangeAspect="1"/>
          </p:cNvPicPr>
          <p:nvPr/>
        </p:nvPicPr>
        <p:blipFill>
          <a:blip r:embed="rId2"/>
          <a:stretch>
            <a:fillRect/>
          </a:stretch>
        </p:blipFill>
        <p:spPr>
          <a:xfrm>
            <a:off x="329433" y="3810489"/>
            <a:ext cx="1385085" cy="469831"/>
          </a:xfrm>
          <a:prstGeom prst="rect">
            <a:avLst/>
          </a:prstGeom>
        </p:spPr>
      </p:pic>
      <p:sp>
        <p:nvSpPr>
          <p:cNvPr id="9" name="TextBox 8">
            <a:extLst>
              <a:ext uri="{FF2B5EF4-FFF2-40B4-BE49-F238E27FC236}">
                <a16:creationId xmlns:a16="http://schemas.microsoft.com/office/drawing/2014/main" id="{248C377B-5F94-45A0-810D-11F49E8CF68F}"/>
              </a:ext>
            </a:extLst>
          </p:cNvPr>
          <p:cNvSpPr txBox="1"/>
          <p:nvPr/>
        </p:nvSpPr>
        <p:spPr>
          <a:xfrm>
            <a:off x="180830" y="1808585"/>
            <a:ext cx="8963170" cy="923330"/>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Sketch models to solve these additions:</a:t>
            </a:r>
          </a:p>
          <a:p>
            <a:endParaRPr lang="en-GB" dirty="0">
              <a:latin typeface="Arial" panose="020B0604020202020204" pitchFamily="34" charset="0"/>
              <a:cs typeface="Arial" panose="020B0604020202020204" pitchFamily="34" charset="0"/>
            </a:endParaRPr>
          </a:p>
          <a:p>
            <a:endParaRPr lang="en-GB" b="1"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8C05C8AC-D2C7-4ABB-8FA8-7049613918CB}"/>
              </a:ext>
            </a:extLst>
          </p:cNvPr>
          <p:cNvSpPr txBox="1"/>
          <p:nvPr/>
        </p:nvSpPr>
        <p:spPr>
          <a:xfrm>
            <a:off x="177800" y="1500808"/>
            <a:ext cx="1207318" cy="307777"/>
          </a:xfrm>
          <a:prstGeom prst="rect">
            <a:avLst/>
          </a:prstGeom>
          <a:noFill/>
        </p:spPr>
        <p:txBody>
          <a:bodyPr wrap="none" rtlCol="0">
            <a:spAutoFit/>
          </a:bodyPr>
          <a:lstStyle/>
          <a:p>
            <a:r>
              <a:rPr lang="en-GB" sz="1400" b="1" u="sng" dirty="0">
                <a:latin typeface="Arial" panose="020B0604020202020204" pitchFamily="34" charset="0"/>
                <a:cs typeface="Arial" panose="020B0604020202020204" pitchFamily="34" charset="0"/>
              </a:rPr>
              <a:t>ACTIVITY 2:</a:t>
            </a:r>
            <a:endParaRPr lang="en-GB" sz="1400" u="sng"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D2A75F7D-35E2-4C87-AD52-845C582EAC2E}"/>
              </a:ext>
            </a:extLst>
          </p:cNvPr>
          <p:cNvPicPr>
            <a:picLocks noChangeAspect="1"/>
          </p:cNvPicPr>
          <p:nvPr/>
        </p:nvPicPr>
        <p:blipFill>
          <a:blip r:embed="rId3"/>
          <a:stretch>
            <a:fillRect/>
          </a:stretch>
        </p:blipFill>
        <p:spPr>
          <a:xfrm>
            <a:off x="329433" y="2496999"/>
            <a:ext cx="1385085" cy="469831"/>
          </a:xfrm>
          <a:prstGeom prst="rect">
            <a:avLst/>
          </a:prstGeom>
        </p:spPr>
      </p:pic>
      <p:pic>
        <p:nvPicPr>
          <p:cNvPr id="15" name="Picture 14">
            <a:extLst>
              <a:ext uri="{FF2B5EF4-FFF2-40B4-BE49-F238E27FC236}">
                <a16:creationId xmlns:a16="http://schemas.microsoft.com/office/drawing/2014/main" id="{7FCEA3BA-843A-491B-849B-C358B564E0ED}"/>
              </a:ext>
            </a:extLst>
          </p:cNvPr>
          <p:cNvPicPr>
            <a:picLocks noChangeAspect="1"/>
          </p:cNvPicPr>
          <p:nvPr/>
        </p:nvPicPr>
        <p:blipFill>
          <a:blip r:embed="rId4"/>
          <a:stretch>
            <a:fillRect/>
          </a:stretch>
        </p:blipFill>
        <p:spPr>
          <a:xfrm>
            <a:off x="329433" y="4986690"/>
            <a:ext cx="1385085" cy="469831"/>
          </a:xfrm>
          <a:prstGeom prst="rect">
            <a:avLst/>
          </a:prstGeom>
        </p:spPr>
      </p:pic>
      <p:sp>
        <p:nvSpPr>
          <p:cNvPr id="2" name="Rectangle 1">
            <a:extLst>
              <a:ext uri="{FF2B5EF4-FFF2-40B4-BE49-F238E27FC236}">
                <a16:creationId xmlns:a16="http://schemas.microsoft.com/office/drawing/2014/main" id="{43B4E44D-9422-49E9-84E2-012A04D52B2E}"/>
              </a:ext>
            </a:extLst>
          </p:cNvPr>
          <p:cNvSpPr/>
          <p:nvPr/>
        </p:nvSpPr>
        <p:spPr>
          <a:xfrm>
            <a:off x="-60417" y="2514955"/>
            <a:ext cx="389850" cy="369332"/>
          </a:xfrm>
          <a:prstGeom prst="rect">
            <a:avLst/>
          </a:prstGeom>
        </p:spPr>
        <p:txBody>
          <a:bodyPr wrap="none">
            <a:spAutoFit/>
          </a:bodyPr>
          <a:lstStyle/>
          <a:p>
            <a:r>
              <a:rPr lang="en-GB" dirty="0">
                <a:latin typeface="Arial" panose="020B0604020202020204" pitchFamily="34" charset="0"/>
                <a:cs typeface="Arial" panose="020B0604020202020204" pitchFamily="34" charset="0"/>
              </a:rPr>
              <a:t>a)</a:t>
            </a:r>
            <a:endParaRPr lang="en-GB" dirty="0"/>
          </a:p>
        </p:txBody>
      </p:sp>
      <p:sp>
        <p:nvSpPr>
          <p:cNvPr id="8" name="Rectangle 7">
            <a:extLst>
              <a:ext uri="{FF2B5EF4-FFF2-40B4-BE49-F238E27FC236}">
                <a16:creationId xmlns:a16="http://schemas.microsoft.com/office/drawing/2014/main" id="{465F28B0-D0FA-497F-AFC7-389E0F36A037}"/>
              </a:ext>
            </a:extLst>
          </p:cNvPr>
          <p:cNvSpPr/>
          <p:nvPr/>
        </p:nvSpPr>
        <p:spPr>
          <a:xfrm>
            <a:off x="-60417" y="3818793"/>
            <a:ext cx="389850" cy="369332"/>
          </a:xfrm>
          <a:prstGeom prst="rect">
            <a:avLst/>
          </a:prstGeom>
        </p:spPr>
        <p:txBody>
          <a:bodyPr wrap="none">
            <a:spAutoFit/>
          </a:bodyPr>
          <a:lstStyle/>
          <a:p>
            <a:r>
              <a:rPr lang="en-GB" dirty="0">
                <a:latin typeface="Arial" panose="020B0604020202020204" pitchFamily="34" charset="0"/>
                <a:cs typeface="Arial" panose="020B0604020202020204" pitchFamily="34" charset="0"/>
              </a:rPr>
              <a:t>b)</a:t>
            </a:r>
            <a:endParaRPr lang="en-GB" dirty="0"/>
          </a:p>
        </p:txBody>
      </p:sp>
      <p:sp>
        <p:nvSpPr>
          <p:cNvPr id="10" name="Rectangle 9">
            <a:extLst>
              <a:ext uri="{FF2B5EF4-FFF2-40B4-BE49-F238E27FC236}">
                <a16:creationId xmlns:a16="http://schemas.microsoft.com/office/drawing/2014/main" id="{6E4112E7-0F9F-484A-9917-75F647B69BC9}"/>
              </a:ext>
            </a:extLst>
          </p:cNvPr>
          <p:cNvSpPr/>
          <p:nvPr/>
        </p:nvSpPr>
        <p:spPr>
          <a:xfrm>
            <a:off x="-60417" y="5006987"/>
            <a:ext cx="389850" cy="369332"/>
          </a:xfrm>
          <a:prstGeom prst="rect">
            <a:avLst/>
          </a:prstGeom>
        </p:spPr>
        <p:txBody>
          <a:bodyPr wrap="none">
            <a:spAutoFit/>
          </a:bodyPr>
          <a:lstStyle/>
          <a:p>
            <a:r>
              <a:rPr lang="en-GB" dirty="0">
                <a:latin typeface="Arial" panose="020B0604020202020204" pitchFamily="34" charset="0"/>
                <a:cs typeface="Arial" panose="020B0604020202020204" pitchFamily="34" charset="0"/>
              </a:rPr>
              <a:t>c)</a:t>
            </a:r>
            <a:endParaRPr lang="en-GB" dirty="0"/>
          </a:p>
        </p:txBody>
      </p:sp>
    </p:spTree>
    <p:extLst>
      <p:ext uri="{BB962C8B-B14F-4D97-AF65-F5344CB8AC3E}">
        <p14:creationId xmlns:p14="http://schemas.microsoft.com/office/powerpoint/2010/main" val="20256951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248C377B-5F94-45A0-810D-11F49E8CF68F}"/>
              </a:ext>
            </a:extLst>
          </p:cNvPr>
          <p:cNvSpPr txBox="1"/>
          <p:nvPr/>
        </p:nvSpPr>
        <p:spPr>
          <a:xfrm>
            <a:off x="180830" y="1808585"/>
            <a:ext cx="8963170" cy="923330"/>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Sketch models to solve these additions:</a:t>
            </a:r>
          </a:p>
          <a:p>
            <a:endParaRPr lang="en-GB" dirty="0">
              <a:latin typeface="Arial" panose="020B0604020202020204" pitchFamily="34" charset="0"/>
              <a:cs typeface="Arial" panose="020B0604020202020204" pitchFamily="34" charset="0"/>
            </a:endParaRPr>
          </a:p>
          <a:p>
            <a:endParaRPr lang="en-GB" b="1"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8C05C8AC-D2C7-4ABB-8FA8-7049613918CB}"/>
              </a:ext>
            </a:extLst>
          </p:cNvPr>
          <p:cNvSpPr txBox="1"/>
          <p:nvPr/>
        </p:nvSpPr>
        <p:spPr>
          <a:xfrm>
            <a:off x="177800" y="1500808"/>
            <a:ext cx="1207318" cy="307777"/>
          </a:xfrm>
          <a:prstGeom prst="rect">
            <a:avLst/>
          </a:prstGeom>
          <a:noFill/>
        </p:spPr>
        <p:txBody>
          <a:bodyPr wrap="none" rtlCol="0">
            <a:spAutoFit/>
          </a:bodyPr>
          <a:lstStyle/>
          <a:p>
            <a:r>
              <a:rPr lang="en-GB" sz="1400" b="1" u="sng" dirty="0">
                <a:latin typeface="Arial" panose="020B0604020202020204" pitchFamily="34" charset="0"/>
                <a:cs typeface="Arial" panose="020B0604020202020204" pitchFamily="34" charset="0"/>
              </a:rPr>
              <a:t>ACTIVITY 2:</a:t>
            </a:r>
            <a:endParaRPr lang="en-GB" sz="1400" u="sng"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3C9D4D2E-1F61-4573-B388-F02C43FFE931}"/>
              </a:ext>
            </a:extLst>
          </p:cNvPr>
          <p:cNvPicPr>
            <a:picLocks noChangeAspect="1"/>
          </p:cNvPicPr>
          <p:nvPr/>
        </p:nvPicPr>
        <p:blipFill>
          <a:blip r:embed="rId2"/>
          <a:stretch>
            <a:fillRect/>
          </a:stretch>
        </p:blipFill>
        <p:spPr>
          <a:xfrm>
            <a:off x="2710069" y="2420727"/>
            <a:ext cx="3374237" cy="622373"/>
          </a:xfrm>
          <a:prstGeom prst="rect">
            <a:avLst/>
          </a:prstGeom>
        </p:spPr>
      </p:pic>
      <p:pic>
        <p:nvPicPr>
          <p:cNvPr id="11" name="Picture 10">
            <a:extLst>
              <a:ext uri="{FF2B5EF4-FFF2-40B4-BE49-F238E27FC236}">
                <a16:creationId xmlns:a16="http://schemas.microsoft.com/office/drawing/2014/main" id="{4F45A608-69EF-429B-BD05-86D54C6BC2D1}"/>
              </a:ext>
            </a:extLst>
          </p:cNvPr>
          <p:cNvPicPr>
            <a:picLocks noChangeAspect="1"/>
          </p:cNvPicPr>
          <p:nvPr/>
        </p:nvPicPr>
        <p:blipFill>
          <a:blip r:embed="rId3"/>
          <a:stretch>
            <a:fillRect/>
          </a:stretch>
        </p:blipFill>
        <p:spPr>
          <a:xfrm>
            <a:off x="323332" y="3810489"/>
            <a:ext cx="1391186" cy="463729"/>
          </a:xfrm>
          <a:prstGeom prst="rect">
            <a:avLst/>
          </a:prstGeom>
        </p:spPr>
      </p:pic>
      <p:pic>
        <p:nvPicPr>
          <p:cNvPr id="12" name="Picture 11">
            <a:extLst>
              <a:ext uri="{FF2B5EF4-FFF2-40B4-BE49-F238E27FC236}">
                <a16:creationId xmlns:a16="http://schemas.microsoft.com/office/drawing/2014/main" id="{4361E476-A927-4768-A58D-E5A8C599CAB5}"/>
              </a:ext>
            </a:extLst>
          </p:cNvPr>
          <p:cNvPicPr>
            <a:picLocks noChangeAspect="1"/>
          </p:cNvPicPr>
          <p:nvPr/>
        </p:nvPicPr>
        <p:blipFill>
          <a:blip r:embed="rId4"/>
          <a:stretch>
            <a:fillRect/>
          </a:stretch>
        </p:blipFill>
        <p:spPr>
          <a:xfrm>
            <a:off x="2710068" y="3883709"/>
            <a:ext cx="3374237" cy="317288"/>
          </a:xfrm>
          <a:prstGeom prst="rect">
            <a:avLst/>
          </a:prstGeom>
        </p:spPr>
      </p:pic>
      <p:pic>
        <p:nvPicPr>
          <p:cNvPr id="14" name="Picture 13">
            <a:extLst>
              <a:ext uri="{FF2B5EF4-FFF2-40B4-BE49-F238E27FC236}">
                <a16:creationId xmlns:a16="http://schemas.microsoft.com/office/drawing/2014/main" id="{1830C300-BB5C-4B24-AA61-CB3BA6A6D79F}"/>
              </a:ext>
            </a:extLst>
          </p:cNvPr>
          <p:cNvPicPr>
            <a:picLocks noChangeAspect="1"/>
          </p:cNvPicPr>
          <p:nvPr/>
        </p:nvPicPr>
        <p:blipFill>
          <a:blip r:embed="rId5"/>
          <a:stretch>
            <a:fillRect/>
          </a:stretch>
        </p:blipFill>
        <p:spPr>
          <a:xfrm>
            <a:off x="2492330" y="5041606"/>
            <a:ext cx="3917288" cy="414915"/>
          </a:xfrm>
          <a:prstGeom prst="rect">
            <a:avLst/>
          </a:prstGeom>
        </p:spPr>
      </p:pic>
      <p:pic>
        <p:nvPicPr>
          <p:cNvPr id="17" name="Picture 16">
            <a:extLst>
              <a:ext uri="{FF2B5EF4-FFF2-40B4-BE49-F238E27FC236}">
                <a16:creationId xmlns:a16="http://schemas.microsoft.com/office/drawing/2014/main" id="{98CC2F56-D64B-4BC6-A896-1463D3E153F5}"/>
              </a:ext>
            </a:extLst>
          </p:cNvPr>
          <p:cNvPicPr>
            <a:picLocks noChangeAspect="1"/>
          </p:cNvPicPr>
          <p:nvPr/>
        </p:nvPicPr>
        <p:blipFill>
          <a:blip r:embed="rId6"/>
          <a:stretch>
            <a:fillRect/>
          </a:stretch>
        </p:blipFill>
        <p:spPr>
          <a:xfrm>
            <a:off x="323332" y="2496997"/>
            <a:ext cx="1391186" cy="469831"/>
          </a:xfrm>
          <a:prstGeom prst="rect">
            <a:avLst/>
          </a:prstGeom>
        </p:spPr>
      </p:pic>
      <p:pic>
        <p:nvPicPr>
          <p:cNvPr id="18" name="Picture 17">
            <a:extLst>
              <a:ext uri="{FF2B5EF4-FFF2-40B4-BE49-F238E27FC236}">
                <a16:creationId xmlns:a16="http://schemas.microsoft.com/office/drawing/2014/main" id="{A992219D-0EFA-419B-870A-73A096696054}"/>
              </a:ext>
            </a:extLst>
          </p:cNvPr>
          <p:cNvPicPr>
            <a:picLocks noChangeAspect="1"/>
          </p:cNvPicPr>
          <p:nvPr/>
        </p:nvPicPr>
        <p:blipFill>
          <a:blip r:embed="rId7"/>
          <a:stretch>
            <a:fillRect/>
          </a:stretch>
        </p:blipFill>
        <p:spPr>
          <a:xfrm>
            <a:off x="323332" y="4989740"/>
            <a:ext cx="1397288" cy="463729"/>
          </a:xfrm>
          <a:prstGeom prst="rect">
            <a:avLst/>
          </a:prstGeom>
        </p:spPr>
      </p:pic>
      <p:sp>
        <p:nvSpPr>
          <p:cNvPr id="10" name="Rectangle 9">
            <a:extLst>
              <a:ext uri="{FF2B5EF4-FFF2-40B4-BE49-F238E27FC236}">
                <a16:creationId xmlns:a16="http://schemas.microsoft.com/office/drawing/2014/main" id="{D8D508ED-EC0B-469A-9EAE-E7B9BBEE45BF}"/>
              </a:ext>
            </a:extLst>
          </p:cNvPr>
          <p:cNvSpPr/>
          <p:nvPr/>
        </p:nvSpPr>
        <p:spPr>
          <a:xfrm>
            <a:off x="-60417" y="2514955"/>
            <a:ext cx="389850" cy="369332"/>
          </a:xfrm>
          <a:prstGeom prst="rect">
            <a:avLst/>
          </a:prstGeom>
        </p:spPr>
        <p:txBody>
          <a:bodyPr wrap="none">
            <a:spAutoFit/>
          </a:bodyPr>
          <a:lstStyle/>
          <a:p>
            <a:r>
              <a:rPr lang="en-GB" dirty="0">
                <a:latin typeface="Arial" panose="020B0604020202020204" pitchFamily="34" charset="0"/>
                <a:cs typeface="Arial" panose="020B0604020202020204" pitchFamily="34" charset="0"/>
              </a:rPr>
              <a:t>a)</a:t>
            </a:r>
            <a:endParaRPr lang="en-GB" dirty="0"/>
          </a:p>
        </p:txBody>
      </p:sp>
      <p:sp>
        <p:nvSpPr>
          <p:cNvPr id="13" name="Rectangle 12">
            <a:extLst>
              <a:ext uri="{FF2B5EF4-FFF2-40B4-BE49-F238E27FC236}">
                <a16:creationId xmlns:a16="http://schemas.microsoft.com/office/drawing/2014/main" id="{519F4B68-6B29-4A7F-BBE8-FA84D7954C49}"/>
              </a:ext>
            </a:extLst>
          </p:cNvPr>
          <p:cNvSpPr/>
          <p:nvPr/>
        </p:nvSpPr>
        <p:spPr>
          <a:xfrm>
            <a:off x="-60417" y="3818793"/>
            <a:ext cx="389850" cy="369332"/>
          </a:xfrm>
          <a:prstGeom prst="rect">
            <a:avLst/>
          </a:prstGeom>
        </p:spPr>
        <p:txBody>
          <a:bodyPr wrap="none">
            <a:spAutoFit/>
          </a:bodyPr>
          <a:lstStyle/>
          <a:p>
            <a:r>
              <a:rPr lang="en-GB" dirty="0">
                <a:latin typeface="Arial" panose="020B0604020202020204" pitchFamily="34" charset="0"/>
                <a:cs typeface="Arial" panose="020B0604020202020204" pitchFamily="34" charset="0"/>
              </a:rPr>
              <a:t>b)</a:t>
            </a:r>
            <a:endParaRPr lang="en-GB" dirty="0"/>
          </a:p>
        </p:txBody>
      </p:sp>
      <p:sp>
        <p:nvSpPr>
          <p:cNvPr id="15" name="Rectangle 14">
            <a:extLst>
              <a:ext uri="{FF2B5EF4-FFF2-40B4-BE49-F238E27FC236}">
                <a16:creationId xmlns:a16="http://schemas.microsoft.com/office/drawing/2014/main" id="{5C7DC8F7-E039-47B2-BA4A-962AEBE214E7}"/>
              </a:ext>
            </a:extLst>
          </p:cNvPr>
          <p:cNvSpPr/>
          <p:nvPr/>
        </p:nvSpPr>
        <p:spPr>
          <a:xfrm>
            <a:off x="-60417" y="5006987"/>
            <a:ext cx="389850" cy="369332"/>
          </a:xfrm>
          <a:prstGeom prst="rect">
            <a:avLst/>
          </a:prstGeom>
        </p:spPr>
        <p:txBody>
          <a:bodyPr wrap="none">
            <a:spAutoFit/>
          </a:bodyPr>
          <a:lstStyle/>
          <a:p>
            <a:r>
              <a:rPr lang="en-GB" dirty="0">
                <a:latin typeface="Arial" panose="020B0604020202020204" pitchFamily="34" charset="0"/>
                <a:cs typeface="Arial" panose="020B0604020202020204" pitchFamily="34" charset="0"/>
              </a:rPr>
              <a:t>c)</a:t>
            </a:r>
            <a:endParaRPr lang="en-GB" dirty="0"/>
          </a:p>
        </p:txBody>
      </p:sp>
    </p:spTree>
    <p:extLst>
      <p:ext uri="{BB962C8B-B14F-4D97-AF65-F5344CB8AC3E}">
        <p14:creationId xmlns:p14="http://schemas.microsoft.com/office/powerpoint/2010/main" val="22253724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248C377B-5F94-45A0-810D-11F49E8CF68F}"/>
              </a:ext>
            </a:extLst>
          </p:cNvPr>
          <p:cNvSpPr txBox="1"/>
          <p:nvPr/>
        </p:nvSpPr>
        <p:spPr>
          <a:xfrm>
            <a:off x="180830" y="1808585"/>
            <a:ext cx="8963170" cy="2308324"/>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Elisa eats       of a pizza. </a:t>
            </a: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William eats       of the same pizza.</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How much of the pizza has been eaten altogether?       </a:t>
            </a:r>
          </a:p>
          <a:p>
            <a:endParaRPr lang="en-GB" b="1" dirty="0">
              <a:latin typeface="Arial" panose="020B0604020202020204" pitchFamily="34" charset="0"/>
              <a:cs typeface="Arial" panose="020B0604020202020204" pitchFamily="34" charset="0"/>
            </a:endParaRPr>
          </a:p>
          <a:p>
            <a:endParaRPr lang="en-GB" b="1"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8C05C8AC-D2C7-4ABB-8FA8-7049613918CB}"/>
              </a:ext>
            </a:extLst>
          </p:cNvPr>
          <p:cNvSpPr txBox="1"/>
          <p:nvPr/>
        </p:nvSpPr>
        <p:spPr>
          <a:xfrm>
            <a:off x="177800" y="1500808"/>
            <a:ext cx="1505027" cy="307777"/>
          </a:xfrm>
          <a:prstGeom prst="rect">
            <a:avLst/>
          </a:prstGeom>
          <a:noFill/>
        </p:spPr>
        <p:txBody>
          <a:bodyPr wrap="none" rtlCol="0">
            <a:spAutoFit/>
          </a:bodyPr>
          <a:lstStyle/>
          <a:p>
            <a:r>
              <a:rPr lang="en-GB" sz="1400" b="1" u="sng" dirty="0">
                <a:latin typeface="Arial" panose="020B0604020202020204" pitchFamily="34" charset="0"/>
                <a:cs typeface="Arial" panose="020B0604020202020204" pitchFamily="34" charset="0"/>
              </a:rPr>
              <a:t>TALKING TIME:</a:t>
            </a:r>
            <a:endParaRPr lang="en-GB" sz="1400" u="sng"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F0256F1B-177B-431B-B18C-2AF015BEEFBA}"/>
              </a:ext>
            </a:extLst>
          </p:cNvPr>
          <p:cNvPicPr>
            <a:picLocks noChangeAspect="1"/>
          </p:cNvPicPr>
          <p:nvPr/>
        </p:nvPicPr>
        <p:blipFill>
          <a:blip r:embed="rId2"/>
          <a:stretch>
            <a:fillRect/>
          </a:stretch>
        </p:blipFill>
        <p:spPr>
          <a:xfrm>
            <a:off x="1408251" y="1800418"/>
            <a:ext cx="274576" cy="469831"/>
          </a:xfrm>
          <a:prstGeom prst="rect">
            <a:avLst/>
          </a:prstGeom>
        </p:spPr>
      </p:pic>
      <p:pic>
        <p:nvPicPr>
          <p:cNvPr id="7" name="Picture 6">
            <a:extLst>
              <a:ext uri="{FF2B5EF4-FFF2-40B4-BE49-F238E27FC236}">
                <a16:creationId xmlns:a16="http://schemas.microsoft.com/office/drawing/2014/main" id="{EDAE4D01-C7E2-4C00-8928-DDC28C18313B}"/>
              </a:ext>
            </a:extLst>
          </p:cNvPr>
          <p:cNvPicPr>
            <a:picLocks noChangeAspect="1"/>
          </p:cNvPicPr>
          <p:nvPr/>
        </p:nvPicPr>
        <p:blipFill>
          <a:blip r:embed="rId3"/>
          <a:stretch>
            <a:fillRect/>
          </a:stretch>
        </p:blipFill>
        <p:spPr>
          <a:xfrm>
            <a:off x="1394804" y="2604920"/>
            <a:ext cx="274576" cy="463729"/>
          </a:xfrm>
          <a:prstGeom prst="rect">
            <a:avLst/>
          </a:prstGeom>
        </p:spPr>
      </p:pic>
    </p:spTree>
    <p:extLst>
      <p:ext uri="{BB962C8B-B14F-4D97-AF65-F5344CB8AC3E}">
        <p14:creationId xmlns:p14="http://schemas.microsoft.com/office/powerpoint/2010/main" val="24513397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248C377B-5F94-45A0-810D-11F49E8CF68F}"/>
              </a:ext>
            </a:extLst>
          </p:cNvPr>
          <p:cNvSpPr txBox="1"/>
          <p:nvPr/>
        </p:nvSpPr>
        <p:spPr>
          <a:xfrm>
            <a:off x="180830" y="1808585"/>
            <a:ext cx="8963170" cy="3970318"/>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Elisa eats       of a pizza. </a:t>
            </a: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William eats       of the same pizza.</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How much of the pizza has been eaten altogether?</a:t>
            </a: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b="1" dirty="0">
              <a:solidFill>
                <a:srgbClr val="DA2E41"/>
              </a:solidFill>
              <a:latin typeface="Arial" panose="020B0604020202020204" pitchFamily="34" charset="0"/>
              <a:cs typeface="Arial" panose="020B0604020202020204" pitchFamily="34" charset="0"/>
            </a:endParaRPr>
          </a:p>
          <a:p>
            <a:r>
              <a:rPr lang="en-GB" b="1" dirty="0">
                <a:solidFill>
                  <a:srgbClr val="DA2E41"/>
                </a:solidFill>
                <a:latin typeface="Arial" panose="020B0604020202020204" pitchFamily="34" charset="0"/>
                <a:cs typeface="Arial" panose="020B0604020202020204" pitchFamily="34" charset="0"/>
              </a:rPr>
              <a:t>Seven fifteenths of the pizza has been eaten altogether.</a:t>
            </a:r>
            <a:r>
              <a:rPr lang="en-GB" dirty="0">
                <a:latin typeface="Arial" panose="020B0604020202020204" pitchFamily="34" charset="0"/>
                <a:cs typeface="Arial" panose="020B0604020202020204" pitchFamily="34" charset="0"/>
              </a:rPr>
              <a:t>       </a:t>
            </a:r>
          </a:p>
          <a:p>
            <a:endParaRPr lang="en-GB" b="1" dirty="0">
              <a:latin typeface="Arial" panose="020B0604020202020204" pitchFamily="34" charset="0"/>
              <a:cs typeface="Arial" panose="020B0604020202020204" pitchFamily="34" charset="0"/>
            </a:endParaRPr>
          </a:p>
          <a:p>
            <a:endParaRPr lang="en-GB" b="1"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8C05C8AC-D2C7-4ABB-8FA8-7049613918CB}"/>
              </a:ext>
            </a:extLst>
          </p:cNvPr>
          <p:cNvSpPr txBox="1"/>
          <p:nvPr/>
        </p:nvSpPr>
        <p:spPr>
          <a:xfrm>
            <a:off x="177800" y="1500808"/>
            <a:ext cx="1505027" cy="307777"/>
          </a:xfrm>
          <a:prstGeom prst="rect">
            <a:avLst/>
          </a:prstGeom>
          <a:noFill/>
        </p:spPr>
        <p:txBody>
          <a:bodyPr wrap="none" rtlCol="0">
            <a:spAutoFit/>
          </a:bodyPr>
          <a:lstStyle/>
          <a:p>
            <a:r>
              <a:rPr lang="en-GB" sz="1400" b="1" u="sng" dirty="0">
                <a:latin typeface="Arial" panose="020B0604020202020204" pitchFamily="34" charset="0"/>
                <a:cs typeface="Arial" panose="020B0604020202020204" pitchFamily="34" charset="0"/>
              </a:rPr>
              <a:t>TALKING TIME:</a:t>
            </a:r>
            <a:endParaRPr lang="en-GB" sz="1400" u="sng"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F0256F1B-177B-431B-B18C-2AF015BEEFBA}"/>
              </a:ext>
            </a:extLst>
          </p:cNvPr>
          <p:cNvPicPr>
            <a:picLocks noChangeAspect="1"/>
          </p:cNvPicPr>
          <p:nvPr/>
        </p:nvPicPr>
        <p:blipFill>
          <a:blip r:embed="rId2"/>
          <a:stretch>
            <a:fillRect/>
          </a:stretch>
        </p:blipFill>
        <p:spPr>
          <a:xfrm>
            <a:off x="1408251" y="1800418"/>
            <a:ext cx="274576" cy="469831"/>
          </a:xfrm>
          <a:prstGeom prst="rect">
            <a:avLst/>
          </a:prstGeom>
        </p:spPr>
      </p:pic>
      <p:pic>
        <p:nvPicPr>
          <p:cNvPr id="7" name="Picture 6">
            <a:extLst>
              <a:ext uri="{FF2B5EF4-FFF2-40B4-BE49-F238E27FC236}">
                <a16:creationId xmlns:a16="http://schemas.microsoft.com/office/drawing/2014/main" id="{EDAE4D01-C7E2-4C00-8928-DDC28C18313B}"/>
              </a:ext>
            </a:extLst>
          </p:cNvPr>
          <p:cNvPicPr>
            <a:picLocks noChangeAspect="1"/>
          </p:cNvPicPr>
          <p:nvPr/>
        </p:nvPicPr>
        <p:blipFill>
          <a:blip r:embed="rId3"/>
          <a:stretch>
            <a:fillRect/>
          </a:stretch>
        </p:blipFill>
        <p:spPr>
          <a:xfrm>
            <a:off x="1394804" y="2604920"/>
            <a:ext cx="274576" cy="463729"/>
          </a:xfrm>
          <a:prstGeom prst="rect">
            <a:avLst/>
          </a:prstGeom>
        </p:spPr>
      </p:pic>
      <p:pic>
        <p:nvPicPr>
          <p:cNvPr id="8" name="Picture 7">
            <a:extLst>
              <a:ext uri="{FF2B5EF4-FFF2-40B4-BE49-F238E27FC236}">
                <a16:creationId xmlns:a16="http://schemas.microsoft.com/office/drawing/2014/main" id="{FCF6E873-3975-4919-990A-82120613E309}"/>
              </a:ext>
            </a:extLst>
          </p:cNvPr>
          <p:cNvPicPr>
            <a:picLocks noChangeAspect="1"/>
          </p:cNvPicPr>
          <p:nvPr/>
        </p:nvPicPr>
        <p:blipFill>
          <a:blip r:embed="rId4"/>
          <a:stretch>
            <a:fillRect/>
          </a:stretch>
        </p:blipFill>
        <p:spPr>
          <a:xfrm>
            <a:off x="352774" y="3981749"/>
            <a:ext cx="1397288" cy="469831"/>
          </a:xfrm>
          <a:prstGeom prst="rect">
            <a:avLst/>
          </a:prstGeom>
        </p:spPr>
      </p:pic>
    </p:spTree>
    <p:extLst>
      <p:ext uri="{BB962C8B-B14F-4D97-AF65-F5344CB8AC3E}">
        <p14:creationId xmlns:p14="http://schemas.microsoft.com/office/powerpoint/2010/main" val="27858864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248C377B-5F94-45A0-810D-11F49E8CF68F}"/>
              </a:ext>
            </a:extLst>
          </p:cNvPr>
          <p:cNvSpPr txBox="1"/>
          <p:nvPr/>
        </p:nvSpPr>
        <p:spPr>
          <a:xfrm>
            <a:off x="180830" y="1808585"/>
            <a:ext cx="8963170" cy="3970318"/>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Douglas Council are slowly filling in all the pot holes in </a:t>
            </a:r>
          </a:p>
          <a:p>
            <a:r>
              <a:rPr lang="en-GB" dirty="0">
                <a:latin typeface="Arial" panose="020B0604020202020204" pitchFamily="34" charset="0"/>
                <a:cs typeface="Arial" panose="020B0604020202020204" pitchFamily="34" charset="0"/>
              </a:rPr>
              <a:t>the city’s roads.</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By the end of January, they had filled in two tenths of all the pot </a:t>
            </a:r>
          </a:p>
          <a:p>
            <a:r>
              <a:rPr lang="en-GB" dirty="0">
                <a:latin typeface="Arial" panose="020B0604020202020204" pitchFamily="34" charset="0"/>
                <a:cs typeface="Arial" panose="020B0604020202020204" pitchFamily="34" charset="0"/>
              </a:rPr>
              <a:t>holes.</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By the end of February, they had filled in a further three tenths.</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During March, they repaired a further two tenths.</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What fraction of all the town’s pot holes had been filled in by the end of March?</a:t>
            </a:r>
          </a:p>
          <a:p>
            <a:endParaRPr lang="en-GB" dirty="0">
              <a:latin typeface="Arial" panose="020B0604020202020204" pitchFamily="34" charset="0"/>
              <a:cs typeface="Arial" panose="020B0604020202020204" pitchFamily="34" charset="0"/>
            </a:endParaRPr>
          </a:p>
          <a:p>
            <a:endParaRPr lang="en-GB" b="1" dirty="0">
              <a:latin typeface="Arial" panose="020B0604020202020204" pitchFamily="34" charset="0"/>
              <a:cs typeface="Arial" panose="020B0604020202020204" pitchFamily="34" charset="0"/>
            </a:endParaRPr>
          </a:p>
          <a:p>
            <a:endParaRPr lang="en-GB" b="1"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8C05C8AC-D2C7-4ABB-8FA8-7049613918CB}"/>
              </a:ext>
            </a:extLst>
          </p:cNvPr>
          <p:cNvSpPr txBox="1"/>
          <p:nvPr/>
        </p:nvSpPr>
        <p:spPr>
          <a:xfrm>
            <a:off x="177800" y="1500808"/>
            <a:ext cx="1207318" cy="307777"/>
          </a:xfrm>
          <a:prstGeom prst="rect">
            <a:avLst/>
          </a:prstGeom>
          <a:noFill/>
        </p:spPr>
        <p:txBody>
          <a:bodyPr wrap="none" rtlCol="0">
            <a:spAutoFit/>
          </a:bodyPr>
          <a:lstStyle/>
          <a:p>
            <a:r>
              <a:rPr lang="en-GB" sz="1400" b="1" u="sng" dirty="0">
                <a:latin typeface="Arial" panose="020B0604020202020204" pitchFamily="34" charset="0"/>
                <a:cs typeface="Arial" panose="020B0604020202020204" pitchFamily="34" charset="0"/>
              </a:rPr>
              <a:t>ACTIVITY 3:</a:t>
            </a:r>
            <a:endParaRPr lang="en-GB" sz="1400"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131243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248C377B-5F94-45A0-810D-11F49E8CF68F}"/>
              </a:ext>
            </a:extLst>
          </p:cNvPr>
          <p:cNvSpPr txBox="1"/>
          <p:nvPr/>
        </p:nvSpPr>
        <p:spPr>
          <a:xfrm>
            <a:off x="180830" y="1808585"/>
            <a:ext cx="8963170" cy="4801314"/>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Douglas Council are slowly filling in all the pot holes in </a:t>
            </a:r>
          </a:p>
          <a:p>
            <a:r>
              <a:rPr lang="en-GB" dirty="0">
                <a:latin typeface="Arial" panose="020B0604020202020204" pitchFamily="34" charset="0"/>
                <a:cs typeface="Arial" panose="020B0604020202020204" pitchFamily="34" charset="0"/>
              </a:rPr>
              <a:t>the city’s roads.</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By the end of January, they had filled in two tenths of all the pot </a:t>
            </a:r>
          </a:p>
          <a:p>
            <a:r>
              <a:rPr lang="en-GB" dirty="0">
                <a:latin typeface="Arial" panose="020B0604020202020204" pitchFamily="34" charset="0"/>
                <a:cs typeface="Arial" panose="020B0604020202020204" pitchFamily="34" charset="0"/>
              </a:rPr>
              <a:t>holes.</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By the end of February, they had filled in a further three tenths.</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During March, they repaired a further two tenths.</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What fraction of all the town’s pot holes had been filled in by the end of March?</a:t>
            </a: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b="1" dirty="0">
              <a:solidFill>
                <a:srgbClr val="DA2E41"/>
              </a:solidFill>
              <a:latin typeface="Arial" panose="020B0604020202020204" pitchFamily="34" charset="0"/>
              <a:cs typeface="Arial" panose="020B0604020202020204" pitchFamily="34" charset="0"/>
            </a:endParaRPr>
          </a:p>
          <a:p>
            <a:r>
              <a:rPr lang="en-GB" b="1" dirty="0">
                <a:solidFill>
                  <a:srgbClr val="DA2E41"/>
                </a:solidFill>
                <a:latin typeface="Arial" panose="020B0604020202020204" pitchFamily="34" charset="0"/>
                <a:cs typeface="Arial" panose="020B0604020202020204" pitchFamily="34" charset="0"/>
              </a:rPr>
              <a:t>Seven tenths of the pot holes were repaired by the end of March.</a:t>
            </a:r>
            <a:r>
              <a:rPr lang="en-GB" dirty="0">
                <a:latin typeface="Arial" panose="020B0604020202020204" pitchFamily="34" charset="0"/>
                <a:cs typeface="Arial" panose="020B0604020202020204" pitchFamily="34" charset="0"/>
              </a:rPr>
              <a:t>       </a:t>
            </a:r>
          </a:p>
          <a:p>
            <a:endParaRPr lang="en-GB" b="1" dirty="0">
              <a:latin typeface="Arial" panose="020B0604020202020204" pitchFamily="34" charset="0"/>
              <a:cs typeface="Arial" panose="020B0604020202020204" pitchFamily="34" charset="0"/>
            </a:endParaRPr>
          </a:p>
          <a:p>
            <a:endParaRPr lang="en-GB" b="1"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8C05C8AC-D2C7-4ABB-8FA8-7049613918CB}"/>
              </a:ext>
            </a:extLst>
          </p:cNvPr>
          <p:cNvSpPr txBox="1"/>
          <p:nvPr/>
        </p:nvSpPr>
        <p:spPr>
          <a:xfrm>
            <a:off x="177800" y="1500808"/>
            <a:ext cx="1207318" cy="307777"/>
          </a:xfrm>
          <a:prstGeom prst="rect">
            <a:avLst/>
          </a:prstGeom>
          <a:noFill/>
        </p:spPr>
        <p:txBody>
          <a:bodyPr wrap="none" rtlCol="0">
            <a:spAutoFit/>
          </a:bodyPr>
          <a:lstStyle/>
          <a:p>
            <a:r>
              <a:rPr lang="en-GB" sz="1400" b="1" u="sng" dirty="0">
                <a:latin typeface="Arial" panose="020B0604020202020204" pitchFamily="34" charset="0"/>
                <a:cs typeface="Arial" panose="020B0604020202020204" pitchFamily="34" charset="0"/>
              </a:rPr>
              <a:t>ACTIVITY 3:</a:t>
            </a:r>
            <a:endParaRPr lang="en-GB" sz="1400" u="sng" dirty="0">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E16F2C48-C751-4AC3-8C85-92C066803B5D}"/>
              </a:ext>
            </a:extLst>
          </p:cNvPr>
          <p:cNvPicPr>
            <a:picLocks noChangeAspect="1"/>
          </p:cNvPicPr>
          <p:nvPr/>
        </p:nvPicPr>
        <p:blipFill>
          <a:blip r:embed="rId2"/>
          <a:stretch>
            <a:fillRect/>
          </a:stretch>
        </p:blipFill>
        <p:spPr>
          <a:xfrm>
            <a:off x="323799" y="5049416"/>
            <a:ext cx="1934237" cy="469831"/>
          </a:xfrm>
          <a:prstGeom prst="rect">
            <a:avLst/>
          </a:prstGeom>
        </p:spPr>
      </p:pic>
    </p:spTree>
    <p:extLst>
      <p:ext uri="{BB962C8B-B14F-4D97-AF65-F5344CB8AC3E}">
        <p14:creationId xmlns:p14="http://schemas.microsoft.com/office/powerpoint/2010/main" val="28941384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248C377B-5F94-45A0-810D-11F49E8CF68F}"/>
              </a:ext>
            </a:extLst>
          </p:cNvPr>
          <p:cNvSpPr txBox="1"/>
          <p:nvPr/>
        </p:nvSpPr>
        <p:spPr>
          <a:xfrm>
            <a:off x="180830" y="1808585"/>
            <a:ext cx="8963170" cy="3139321"/>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A box of chocolates contains 15 chocolates.</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Tilly and Oliver both eat an even number of chocolates each.</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       of the box is left.</a:t>
            </a: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Write the fractions that Tilly and Oliver could have eaten as an </a:t>
            </a:r>
          </a:p>
          <a:p>
            <a:r>
              <a:rPr lang="en-GB" dirty="0">
                <a:latin typeface="Arial" panose="020B0604020202020204" pitchFamily="34" charset="0"/>
                <a:cs typeface="Arial" panose="020B0604020202020204" pitchFamily="34" charset="0"/>
              </a:rPr>
              <a:t>addition number sentence that shows the total fraction they ate.</a:t>
            </a:r>
          </a:p>
          <a:p>
            <a:endParaRPr lang="en-GB" b="1" dirty="0">
              <a:latin typeface="Arial" panose="020B0604020202020204" pitchFamily="34" charset="0"/>
              <a:cs typeface="Arial" panose="020B0604020202020204" pitchFamily="34" charset="0"/>
            </a:endParaRPr>
          </a:p>
          <a:p>
            <a:endParaRPr lang="en-GB" b="1"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8C05C8AC-D2C7-4ABB-8FA8-7049613918CB}"/>
              </a:ext>
            </a:extLst>
          </p:cNvPr>
          <p:cNvSpPr txBox="1"/>
          <p:nvPr/>
        </p:nvSpPr>
        <p:spPr>
          <a:xfrm>
            <a:off x="177800" y="1500808"/>
            <a:ext cx="1207318" cy="307777"/>
          </a:xfrm>
          <a:prstGeom prst="rect">
            <a:avLst/>
          </a:prstGeom>
          <a:noFill/>
        </p:spPr>
        <p:txBody>
          <a:bodyPr wrap="none" rtlCol="0">
            <a:spAutoFit/>
          </a:bodyPr>
          <a:lstStyle/>
          <a:p>
            <a:r>
              <a:rPr lang="en-GB" sz="1400" b="1" u="sng" dirty="0">
                <a:latin typeface="Arial" panose="020B0604020202020204" pitchFamily="34" charset="0"/>
                <a:cs typeface="Arial" panose="020B0604020202020204" pitchFamily="34" charset="0"/>
              </a:rPr>
              <a:t>ACTIVITY 4:</a:t>
            </a:r>
            <a:endParaRPr lang="en-GB" sz="1400" u="sng"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28691DCA-5DBD-4282-B744-05D0A63CB0E5}"/>
              </a:ext>
            </a:extLst>
          </p:cNvPr>
          <p:cNvPicPr>
            <a:picLocks noChangeAspect="1"/>
          </p:cNvPicPr>
          <p:nvPr/>
        </p:nvPicPr>
        <p:blipFill>
          <a:blip r:embed="rId2"/>
          <a:stretch>
            <a:fillRect/>
          </a:stretch>
        </p:blipFill>
        <p:spPr>
          <a:xfrm>
            <a:off x="323799" y="2901069"/>
            <a:ext cx="274576" cy="463729"/>
          </a:xfrm>
          <a:prstGeom prst="rect">
            <a:avLst/>
          </a:prstGeom>
        </p:spPr>
      </p:pic>
    </p:spTree>
    <p:extLst>
      <p:ext uri="{BB962C8B-B14F-4D97-AF65-F5344CB8AC3E}">
        <p14:creationId xmlns:p14="http://schemas.microsoft.com/office/powerpoint/2010/main" val="4182990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177800" y="1500808"/>
            <a:ext cx="1078629" cy="307777"/>
          </a:xfrm>
          <a:prstGeom prst="rect">
            <a:avLst/>
          </a:prstGeom>
          <a:noFill/>
        </p:spPr>
        <p:txBody>
          <a:bodyPr wrap="none" rtlCol="0">
            <a:spAutoFit/>
          </a:bodyPr>
          <a:lstStyle/>
          <a:p>
            <a:r>
              <a:rPr lang="en-GB" sz="1400" b="1" u="sng" dirty="0">
                <a:latin typeface="Arial" panose="020B0604020202020204" pitchFamily="34" charset="0"/>
                <a:cs typeface="Arial" panose="020B0604020202020204" pitchFamily="34" charset="0"/>
              </a:rPr>
              <a:t>STARTER:</a:t>
            </a:r>
            <a:endParaRPr lang="en-GB" sz="1400" u="sng"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5A22397-22CB-48B1-9847-DF279AAA275F}"/>
              </a:ext>
            </a:extLst>
          </p:cNvPr>
          <p:cNvSpPr txBox="1"/>
          <p:nvPr/>
        </p:nvSpPr>
        <p:spPr>
          <a:xfrm>
            <a:off x="180832" y="1808585"/>
            <a:ext cx="8680780" cy="1200329"/>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Which one is different?</a:t>
            </a: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pic>
        <p:nvPicPr>
          <p:cNvPr id="16" name="Picture 15">
            <a:extLst>
              <a:ext uri="{FF2B5EF4-FFF2-40B4-BE49-F238E27FC236}">
                <a16:creationId xmlns:a16="http://schemas.microsoft.com/office/drawing/2014/main" id="{0F015D0D-BB54-425D-94EC-8AA8B926721B}"/>
              </a:ext>
            </a:extLst>
          </p:cNvPr>
          <p:cNvPicPr>
            <a:picLocks noChangeAspect="1"/>
          </p:cNvPicPr>
          <p:nvPr/>
        </p:nvPicPr>
        <p:blipFill>
          <a:blip r:embed="rId2"/>
          <a:stretch>
            <a:fillRect/>
          </a:stretch>
        </p:blipFill>
        <p:spPr>
          <a:xfrm>
            <a:off x="2314373" y="2354961"/>
            <a:ext cx="2257627" cy="463729"/>
          </a:xfrm>
          <a:prstGeom prst="rect">
            <a:avLst/>
          </a:prstGeom>
        </p:spPr>
      </p:pic>
      <p:pic>
        <p:nvPicPr>
          <p:cNvPr id="18" name="Picture 17">
            <a:extLst>
              <a:ext uri="{FF2B5EF4-FFF2-40B4-BE49-F238E27FC236}">
                <a16:creationId xmlns:a16="http://schemas.microsoft.com/office/drawing/2014/main" id="{B5E27819-9B33-4699-B183-2BEB2070FE0D}"/>
              </a:ext>
            </a:extLst>
          </p:cNvPr>
          <p:cNvPicPr>
            <a:picLocks noChangeAspect="1"/>
          </p:cNvPicPr>
          <p:nvPr/>
        </p:nvPicPr>
        <p:blipFill>
          <a:blip r:embed="rId3"/>
          <a:stretch>
            <a:fillRect/>
          </a:stretch>
        </p:blipFill>
        <p:spPr>
          <a:xfrm>
            <a:off x="1981251" y="3316691"/>
            <a:ext cx="3300897" cy="832007"/>
          </a:xfrm>
          <a:prstGeom prst="rect">
            <a:avLst/>
          </a:prstGeom>
        </p:spPr>
      </p:pic>
      <p:pic>
        <p:nvPicPr>
          <p:cNvPr id="20" name="Picture 19">
            <a:extLst>
              <a:ext uri="{FF2B5EF4-FFF2-40B4-BE49-F238E27FC236}">
                <a16:creationId xmlns:a16="http://schemas.microsoft.com/office/drawing/2014/main" id="{5FE57F6F-D772-4342-A9C5-4C53C5061912}"/>
              </a:ext>
            </a:extLst>
          </p:cNvPr>
          <p:cNvPicPr>
            <a:picLocks noChangeAspect="1"/>
          </p:cNvPicPr>
          <p:nvPr/>
        </p:nvPicPr>
        <p:blipFill>
          <a:blip r:embed="rId4"/>
          <a:stretch>
            <a:fillRect/>
          </a:stretch>
        </p:blipFill>
        <p:spPr>
          <a:xfrm>
            <a:off x="2702917" y="4552237"/>
            <a:ext cx="1818305" cy="469831"/>
          </a:xfrm>
          <a:prstGeom prst="rect">
            <a:avLst/>
          </a:prstGeom>
        </p:spPr>
      </p:pic>
      <p:pic>
        <p:nvPicPr>
          <p:cNvPr id="21" name="Picture 20">
            <a:extLst>
              <a:ext uri="{FF2B5EF4-FFF2-40B4-BE49-F238E27FC236}">
                <a16:creationId xmlns:a16="http://schemas.microsoft.com/office/drawing/2014/main" id="{8A37DAEB-A0A4-4697-84A5-8EA345128E7E}"/>
              </a:ext>
            </a:extLst>
          </p:cNvPr>
          <p:cNvPicPr>
            <a:picLocks noChangeAspect="1"/>
          </p:cNvPicPr>
          <p:nvPr/>
        </p:nvPicPr>
        <p:blipFill>
          <a:blip r:embed="rId5"/>
          <a:stretch>
            <a:fillRect/>
          </a:stretch>
        </p:blipFill>
        <p:spPr>
          <a:xfrm>
            <a:off x="2505936" y="5425607"/>
            <a:ext cx="2251525" cy="463729"/>
          </a:xfrm>
          <a:prstGeom prst="rect">
            <a:avLst/>
          </a:prstGeom>
        </p:spPr>
      </p:pic>
    </p:spTree>
    <p:extLst>
      <p:ext uri="{BB962C8B-B14F-4D97-AF65-F5344CB8AC3E}">
        <p14:creationId xmlns:p14="http://schemas.microsoft.com/office/powerpoint/2010/main" val="2309887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248C377B-5F94-45A0-810D-11F49E8CF68F}"/>
              </a:ext>
            </a:extLst>
          </p:cNvPr>
          <p:cNvSpPr txBox="1"/>
          <p:nvPr/>
        </p:nvSpPr>
        <p:spPr>
          <a:xfrm>
            <a:off x="180830" y="1808585"/>
            <a:ext cx="8963170" cy="3139321"/>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A box of chocolates contains 15 chocolates.</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Tilly and Oliver both eat an even number of chocolates each.</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       of the box is left.</a:t>
            </a: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Write the fractions that Tilly and Oliver could have eaten as an </a:t>
            </a:r>
          </a:p>
          <a:p>
            <a:r>
              <a:rPr lang="en-GB" dirty="0">
                <a:latin typeface="Arial" panose="020B0604020202020204" pitchFamily="34" charset="0"/>
                <a:cs typeface="Arial" panose="020B0604020202020204" pitchFamily="34" charset="0"/>
              </a:rPr>
              <a:t>addition number sentence that shows the total fraction they ate.</a:t>
            </a:r>
          </a:p>
          <a:p>
            <a:endParaRPr lang="en-GB" b="1" dirty="0">
              <a:latin typeface="Arial" panose="020B0604020202020204" pitchFamily="34" charset="0"/>
              <a:cs typeface="Arial" panose="020B0604020202020204" pitchFamily="34" charset="0"/>
            </a:endParaRPr>
          </a:p>
          <a:p>
            <a:endParaRPr lang="en-GB" b="1"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8C05C8AC-D2C7-4ABB-8FA8-7049613918CB}"/>
              </a:ext>
            </a:extLst>
          </p:cNvPr>
          <p:cNvSpPr txBox="1"/>
          <p:nvPr/>
        </p:nvSpPr>
        <p:spPr>
          <a:xfrm>
            <a:off x="177800" y="1500808"/>
            <a:ext cx="1207318" cy="307777"/>
          </a:xfrm>
          <a:prstGeom prst="rect">
            <a:avLst/>
          </a:prstGeom>
          <a:noFill/>
        </p:spPr>
        <p:txBody>
          <a:bodyPr wrap="none" rtlCol="0">
            <a:spAutoFit/>
          </a:bodyPr>
          <a:lstStyle/>
          <a:p>
            <a:r>
              <a:rPr lang="en-GB" sz="1400" b="1" u="sng" dirty="0">
                <a:latin typeface="Arial" panose="020B0604020202020204" pitchFamily="34" charset="0"/>
                <a:cs typeface="Arial" panose="020B0604020202020204" pitchFamily="34" charset="0"/>
              </a:rPr>
              <a:t>ACTIVITY 4:</a:t>
            </a:r>
            <a:endParaRPr lang="en-GB" sz="1400" u="sng"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28691DCA-5DBD-4282-B744-05D0A63CB0E5}"/>
              </a:ext>
            </a:extLst>
          </p:cNvPr>
          <p:cNvPicPr>
            <a:picLocks noChangeAspect="1"/>
          </p:cNvPicPr>
          <p:nvPr/>
        </p:nvPicPr>
        <p:blipFill>
          <a:blip r:embed="rId2"/>
          <a:stretch>
            <a:fillRect/>
          </a:stretch>
        </p:blipFill>
        <p:spPr>
          <a:xfrm>
            <a:off x="323799" y="2901069"/>
            <a:ext cx="274576" cy="463729"/>
          </a:xfrm>
          <a:prstGeom prst="rect">
            <a:avLst/>
          </a:prstGeom>
        </p:spPr>
      </p:pic>
      <p:pic>
        <p:nvPicPr>
          <p:cNvPr id="6" name="Picture 5">
            <a:extLst>
              <a:ext uri="{FF2B5EF4-FFF2-40B4-BE49-F238E27FC236}">
                <a16:creationId xmlns:a16="http://schemas.microsoft.com/office/drawing/2014/main" id="{9E096FDF-38EE-409D-BC77-E69FDC4E7AD4}"/>
              </a:ext>
            </a:extLst>
          </p:cNvPr>
          <p:cNvPicPr>
            <a:picLocks noChangeAspect="1"/>
          </p:cNvPicPr>
          <p:nvPr/>
        </p:nvPicPr>
        <p:blipFill>
          <a:blip r:embed="rId3"/>
          <a:stretch>
            <a:fillRect/>
          </a:stretch>
        </p:blipFill>
        <p:spPr>
          <a:xfrm>
            <a:off x="323799" y="4528796"/>
            <a:ext cx="1470508" cy="475932"/>
          </a:xfrm>
          <a:prstGeom prst="rect">
            <a:avLst/>
          </a:prstGeom>
        </p:spPr>
      </p:pic>
      <p:pic>
        <p:nvPicPr>
          <p:cNvPr id="7" name="Picture 6">
            <a:extLst>
              <a:ext uri="{FF2B5EF4-FFF2-40B4-BE49-F238E27FC236}">
                <a16:creationId xmlns:a16="http://schemas.microsoft.com/office/drawing/2014/main" id="{D4A2B055-8817-4FCA-B7A7-4B745327413B}"/>
              </a:ext>
            </a:extLst>
          </p:cNvPr>
          <p:cNvPicPr>
            <a:picLocks noChangeAspect="1"/>
          </p:cNvPicPr>
          <p:nvPr/>
        </p:nvPicPr>
        <p:blipFill>
          <a:blip r:embed="rId4"/>
          <a:stretch>
            <a:fillRect/>
          </a:stretch>
        </p:blipFill>
        <p:spPr>
          <a:xfrm>
            <a:off x="323799" y="5316851"/>
            <a:ext cx="1470508" cy="475932"/>
          </a:xfrm>
          <a:prstGeom prst="rect">
            <a:avLst/>
          </a:prstGeom>
        </p:spPr>
      </p:pic>
      <p:pic>
        <p:nvPicPr>
          <p:cNvPr id="8" name="Picture 7">
            <a:extLst>
              <a:ext uri="{FF2B5EF4-FFF2-40B4-BE49-F238E27FC236}">
                <a16:creationId xmlns:a16="http://schemas.microsoft.com/office/drawing/2014/main" id="{BEE61453-06EC-4D35-8ED2-F6BDF8B19A00}"/>
              </a:ext>
            </a:extLst>
          </p:cNvPr>
          <p:cNvPicPr>
            <a:picLocks noChangeAspect="1"/>
          </p:cNvPicPr>
          <p:nvPr/>
        </p:nvPicPr>
        <p:blipFill>
          <a:blip r:embed="rId5"/>
          <a:stretch>
            <a:fillRect/>
          </a:stretch>
        </p:blipFill>
        <p:spPr>
          <a:xfrm>
            <a:off x="2599616" y="4528796"/>
            <a:ext cx="1470508" cy="475932"/>
          </a:xfrm>
          <a:prstGeom prst="rect">
            <a:avLst/>
          </a:prstGeom>
        </p:spPr>
      </p:pic>
      <p:pic>
        <p:nvPicPr>
          <p:cNvPr id="10" name="Picture 9">
            <a:extLst>
              <a:ext uri="{FF2B5EF4-FFF2-40B4-BE49-F238E27FC236}">
                <a16:creationId xmlns:a16="http://schemas.microsoft.com/office/drawing/2014/main" id="{9244EF81-7F3F-44AC-865E-E7E7C8A6561C}"/>
              </a:ext>
            </a:extLst>
          </p:cNvPr>
          <p:cNvPicPr>
            <a:picLocks noChangeAspect="1"/>
          </p:cNvPicPr>
          <p:nvPr/>
        </p:nvPicPr>
        <p:blipFill>
          <a:blip r:embed="rId6"/>
          <a:stretch>
            <a:fillRect/>
          </a:stretch>
        </p:blipFill>
        <p:spPr>
          <a:xfrm>
            <a:off x="2599616" y="5316851"/>
            <a:ext cx="1470508" cy="475932"/>
          </a:xfrm>
          <a:prstGeom prst="rect">
            <a:avLst/>
          </a:prstGeom>
        </p:spPr>
      </p:pic>
      <p:pic>
        <p:nvPicPr>
          <p:cNvPr id="11" name="Picture 10">
            <a:extLst>
              <a:ext uri="{FF2B5EF4-FFF2-40B4-BE49-F238E27FC236}">
                <a16:creationId xmlns:a16="http://schemas.microsoft.com/office/drawing/2014/main" id="{EAED0E95-6806-424C-8337-E07323F974E0}"/>
              </a:ext>
            </a:extLst>
          </p:cNvPr>
          <p:cNvPicPr>
            <a:picLocks noChangeAspect="1"/>
          </p:cNvPicPr>
          <p:nvPr/>
        </p:nvPicPr>
        <p:blipFill>
          <a:blip r:embed="rId7"/>
          <a:stretch>
            <a:fillRect/>
          </a:stretch>
        </p:blipFill>
        <p:spPr>
          <a:xfrm>
            <a:off x="5033537" y="4528796"/>
            <a:ext cx="1470508" cy="475932"/>
          </a:xfrm>
          <a:prstGeom prst="rect">
            <a:avLst/>
          </a:prstGeom>
        </p:spPr>
      </p:pic>
      <p:pic>
        <p:nvPicPr>
          <p:cNvPr id="12" name="Picture 11">
            <a:extLst>
              <a:ext uri="{FF2B5EF4-FFF2-40B4-BE49-F238E27FC236}">
                <a16:creationId xmlns:a16="http://schemas.microsoft.com/office/drawing/2014/main" id="{24F8873C-1786-4E98-BA95-5779D216B3E0}"/>
              </a:ext>
            </a:extLst>
          </p:cNvPr>
          <p:cNvPicPr>
            <a:picLocks noChangeAspect="1"/>
          </p:cNvPicPr>
          <p:nvPr/>
        </p:nvPicPr>
        <p:blipFill>
          <a:blip r:embed="rId8"/>
          <a:stretch>
            <a:fillRect/>
          </a:stretch>
        </p:blipFill>
        <p:spPr>
          <a:xfrm>
            <a:off x="5033537" y="5319884"/>
            <a:ext cx="1470508" cy="475932"/>
          </a:xfrm>
          <a:prstGeom prst="rect">
            <a:avLst/>
          </a:prstGeom>
        </p:spPr>
      </p:pic>
    </p:spTree>
    <p:extLst>
      <p:ext uri="{BB962C8B-B14F-4D97-AF65-F5344CB8AC3E}">
        <p14:creationId xmlns:p14="http://schemas.microsoft.com/office/powerpoint/2010/main" val="8611341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177800" y="1447800"/>
            <a:ext cx="1384290" cy="307777"/>
          </a:xfrm>
          <a:prstGeom prst="rect">
            <a:avLst/>
          </a:prstGeom>
          <a:noFill/>
        </p:spPr>
        <p:txBody>
          <a:bodyPr wrap="none" rtlCol="0">
            <a:spAutoFit/>
          </a:bodyPr>
          <a:lstStyle/>
          <a:p>
            <a:r>
              <a:rPr lang="en-GB" sz="1400" b="1" u="sng" dirty="0">
                <a:solidFill>
                  <a:srgbClr val="388CDA"/>
                </a:solidFill>
                <a:latin typeface="Arial" panose="020B0604020202020204" pitchFamily="34" charset="0"/>
                <a:cs typeface="Arial" panose="020B0604020202020204" pitchFamily="34" charset="0"/>
              </a:rPr>
              <a:t>EVALUATION:</a:t>
            </a:r>
            <a:endParaRPr lang="en-GB" sz="1400" u="sng" dirty="0">
              <a:solidFill>
                <a:srgbClr val="388CDA"/>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B2D7E7AB-D146-4B0C-9018-D1E2F22D39D6}"/>
              </a:ext>
            </a:extLst>
          </p:cNvPr>
          <p:cNvSpPr txBox="1"/>
          <p:nvPr/>
        </p:nvSpPr>
        <p:spPr>
          <a:xfrm>
            <a:off x="177798" y="1755577"/>
            <a:ext cx="8966201" cy="4708981"/>
          </a:xfrm>
          <a:prstGeom prst="rect">
            <a:avLst/>
          </a:prstGeom>
          <a:noFill/>
        </p:spPr>
        <p:txBody>
          <a:bodyPr wrap="square" rtlCol="0">
            <a:spAutoFit/>
          </a:bodyPr>
          <a:lstStyle/>
          <a:p>
            <a:r>
              <a:rPr lang="en-GB" sz="2000" b="1" dirty="0">
                <a:solidFill>
                  <a:srgbClr val="388CDA"/>
                </a:solidFill>
                <a:latin typeface="Arial" panose="020B0604020202020204" pitchFamily="34" charset="0"/>
                <a:cs typeface="Arial" panose="020B0604020202020204" pitchFamily="34" charset="0"/>
              </a:rPr>
              <a:t>True or False?</a:t>
            </a:r>
          </a:p>
          <a:p>
            <a:endParaRPr lang="en-GB" sz="2000" dirty="0">
              <a:solidFill>
                <a:srgbClr val="388CDA"/>
              </a:solidFill>
              <a:latin typeface="Arial" panose="020B0604020202020204" pitchFamily="34" charset="0"/>
              <a:cs typeface="Arial" panose="020B0604020202020204" pitchFamily="34" charset="0"/>
            </a:endParaRPr>
          </a:p>
          <a:p>
            <a:pPr marL="457200" indent="-457200">
              <a:buAutoNum type="alphaLcParenR"/>
            </a:pPr>
            <a:r>
              <a:rPr lang="en-GB" sz="2000" dirty="0">
                <a:solidFill>
                  <a:srgbClr val="388CDA"/>
                </a:solidFill>
                <a:latin typeface="Arial" panose="020B0604020202020204" pitchFamily="34" charset="0"/>
                <a:cs typeface="Arial" panose="020B0604020202020204" pitchFamily="34" charset="0"/>
              </a:rPr>
              <a:t>When we add two fractions with the same</a:t>
            </a:r>
          </a:p>
          <a:p>
            <a:r>
              <a:rPr lang="en-GB" sz="2000" b="1" dirty="0">
                <a:solidFill>
                  <a:srgbClr val="388CDA"/>
                </a:solidFill>
                <a:latin typeface="Arial" panose="020B0604020202020204" pitchFamily="34" charset="0"/>
                <a:cs typeface="Arial" panose="020B0604020202020204" pitchFamily="34" charset="0"/>
              </a:rPr>
              <a:t>	</a:t>
            </a:r>
            <a:r>
              <a:rPr lang="en-GB" sz="2000" dirty="0">
                <a:solidFill>
                  <a:srgbClr val="388CDA"/>
                </a:solidFill>
                <a:latin typeface="Arial" panose="020B0604020202020204" pitchFamily="34" charset="0"/>
                <a:cs typeface="Arial" panose="020B0604020202020204" pitchFamily="34" charset="0"/>
              </a:rPr>
              <a:t>denominator, we add the numerators, then add </a:t>
            </a:r>
          </a:p>
          <a:p>
            <a:r>
              <a:rPr lang="en-GB" sz="2000" dirty="0">
                <a:solidFill>
                  <a:srgbClr val="388CDA"/>
                </a:solidFill>
                <a:latin typeface="Arial" panose="020B0604020202020204" pitchFamily="34" charset="0"/>
                <a:cs typeface="Arial" panose="020B0604020202020204" pitchFamily="34" charset="0"/>
              </a:rPr>
              <a:t>	the denominators.			</a:t>
            </a:r>
            <a:r>
              <a:rPr lang="en-GB" sz="2000" b="1" dirty="0">
                <a:solidFill>
                  <a:srgbClr val="388CDA"/>
                </a:solidFill>
                <a:latin typeface="Arial" panose="020B0604020202020204" pitchFamily="34" charset="0"/>
                <a:cs typeface="Arial" panose="020B0604020202020204" pitchFamily="34" charset="0"/>
              </a:rPr>
              <a:t> </a:t>
            </a:r>
          </a:p>
          <a:p>
            <a:endParaRPr lang="en-GB" sz="2000" dirty="0">
              <a:solidFill>
                <a:srgbClr val="388CDA"/>
              </a:solidFill>
              <a:latin typeface="Arial" panose="020B0604020202020204" pitchFamily="34" charset="0"/>
              <a:cs typeface="Arial" panose="020B0604020202020204" pitchFamily="34" charset="0"/>
            </a:endParaRPr>
          </a:p>
          <a:p>
            <a:pPr marL="457200" indent="-457200">
              <a:buAutoNum type="alphaLcParenR" startAt="2"/>
            </a:pPr>
            <a:r>
              <a:rPr lang="en-GB" sz="2000" dirty="0">
                <a:solidFill>
                  <a:srgbClr val="388CDA"/>
                </a:solidFill>
                <a:latin typeface="Arial" panose="020B0604020202020204" pitchFamily="34" charset="0"/>
                <a:cs typeface="Arial" panose="020B0604020202020204" pitchFamily="34" charset="0"/>
              </a:rPr>
              <a:t>	</a:t>
            </a:r>
            <a:r>
              <a:rPr lang="en-GB" sz="2000" b="1" dirty="0">
                <a:solidFill>
                  <a:srgbClr val="388CDA"/>
                </a:solidFill>
                <a:latin typeface="Arial" panose="020B0604020202020204" pitchFamily="34" charset="0"/>
                <a:cs typeface="Arial" panose="020B0604020202020204" pitchFamily="34" charset="0"/>
              </a:rPr>
              <a:t> </a:t>
            </a:r>
            <a:r>
              <a:rPr lang="en-GB" sz="2000" dirty="0">
                <a:solidFill>
                  <a:srgbClr val="388CDA"/>
                </a:solidFill>
                <a:latin typeface="Arial" panose="020B0604020202020204" pitchFamily="34" charset="0"/>
                <a:cs typeface="Arial" panose="020B0604020202020204" pitchFamily="34" charset="0"/>
              </a:rPr>
              <a:t>      </a:t>
            </a:r>
            <a:r>
              <a:rPr lang="en-GB" sz="2000" b="1" dirty="0">
                <a:solidFill>
                  <a:srgbClr val="388CDA"/>
                </a:solidFill>
                <a:latin typeface="Arial" panose="020B0604020202020204" pitchFamily="34" charset="0"/>
                <a:cs typeface="Arial" panose="020B0604020202020204" pitchFamily="34" charset="0"/>
              </a:rPr>
              <a:t> 			               </a:t>
            </a:r>
          </a:p>
          <a:p>
            <a:r>
              <a:rPr lang="en-GB" sz="2000" dirty="0">
                <a:solidFill>
                  <a:srgbClr val="388CDA"/>
                </a:solidFill>
                <a:latin typeface="Arial" panose="020B0604020202020204" pitchFamily="34" charset="0"/>
                <a:cs typeface="Arial" panose="020B0604020202020204" pitchFamily="34" charset="0"/>
              </a:rPr>
              <a:t>	</a:t>
            </a:r>
          </a:p>
          <a:p>
            <a:r>
              <a:rPr lang="en-GB" sz="2000" dirty="0">
                <a:solidFill>
                  <a:srgbClr val="388CDA"/>
                </a:solidFill>
                <a:latin typeface="Arial" panose="020B0604020202020204" pitchFamily="34" charset="0"/>
                <a:cs typeface="Arial" panose="020B0604020202020204" pitchFamily="34" charset="0"/>
              </a:rPr>
              <a:t>	 										    							</a:t>
            </a:r>
          </a:p>
          <a:p>
            <a:pPr marL="457200" indent="-457200">
              <a:buAutoNum type="alphaLcParenR" startAt="3"/>
            </a:pPr>
            <a:r>
              <a:rPr lang="en-GB" sz="2000" dirty="0">
                <a:solidFill>
                  <a:srgbClr val="388CDA"/>
                </a:solidFill>
                <a:latin typeface="Arial" panose="020B0604020202020204" pitchFamily="34" charset="0"/>
                <a:cs typeface="Arial" panose="020B0604020202020204" pitchFamily="34" charset="0"/>
              </a:rPr>
              <a:t>	 		                 </a:t>
            </a:r>
            <a:r>
              <a:rPr lang="en-GB" sz="2000" b="1" dirty="0">
                <a:solidFill>
                  <a:srgbClr val="388CDA"/>
                </a:solidFill>
                <a:latin typeface="Arial" panose="020B0604020202020204" pitchFamily="34" charset="0"/>
                <a:cs typeface="Arial" panose="020B0604020202020204" pitchFamily="34" charset="0"/>
              </a:rPr>
              <a:t>          </a:t>
            </a:r>
          </a:p>
          <a:p>
            <a:r>
              <a:rPr lang="en-GB" sz="2000" b="1" dirty="0">
                <a:solidFill>
                  <a:srgbClr val="388CDA"/>
                </a:solidFill>
                <a:latin typeface="Arial" panose="020B0604020202020204" pitchFamily="34" charset="0"/>
                <a:cs typeface="Arial" panose="020B0604020202020204" pitchFamily="34" charset="0"/>
              </a:rPr>
              <a:t>  </a:t>
            </a:r>
          </a:p>
          <a:p>
            <a:pPr marL="457200" indent="-457200">
              <a:buAutoNum type="alphaLcParenR" startAt="4"/>
            </a:pPr>
            <a:r>
              <a:rPr lang="en-GB" sz="2000" dirty="0">
                <a:solidFill>
                  <a:srgbClr val="388CDA"/>
                </a:solidFill>
                <a:latin typeface="Arial" panose="020B0604020202020204" pitchFamily="34" charset="0"/>
                <a:cs typeface="Arial" panose="020B0604020202020204" pitchFamily="34" charset="0"/>
              </a:rPr>
              <a:t>Alfie is adding three fractions that are all a number of eighths. His answer</a:t>
            </a:r>
          </a:p>
          <a:p>
            <a:r>
              <a:rPr lang="en-GB" sz="2000" dirty="0">
                <a:solidFill>
                  <a:srgbClr val="388CDA"/>
                </a:solidFill>
                <a:latin typeface="Arial" panose="020B0604020202020204" pitchFamily="34" charset="0"/>
                <a:cs typeface="Arial" panose="020B0604020202020204" pitchFamily="34" charset="0"/>
              </a:rPr>
              <a:t> 	will also be a number of eighths.		</a:t>
            </a:r>
          </a:p>
          <a:p>
            <a:endParaRPr lang="en-GB" sz="2000" dirty="0">
              <a:solidFill>
                <a:srgbClr val="388CDA"/>
              </a:solidFill>
              <a:latin typeface="Arial" panose="020B0604020202020204" pitchFamily="34" charset="0"/>
              <a:cs typeface="Arial" panose="020B0604020202020204" pitchFamily="34" charset="0"/>
            </a:endParaRPr>
          </a:p>
          <a:p>
            <a:r>
              <a:rPr lang="en-GB" sz="2000" dirty="0">
                <a:solidFill>
                  <a:srgbClr val="388CDA"/>
                </a:solidFill>
                <a:latin typeface="Arial" panose="020B0604020202020204" pitchFamily="34" charset="0"/>
                <a:cs typeface="Arial" panose="020B0604020202020204" pitchFamily="34" charset="0"/>
              </a:rPr>
              <a:t>e)   Two quarters plus two quarters equals four eighths.		</a:t>
            </a:r>
          </a:p>
        </p:txBody>
      </p:sp>
      <p:pic>
        <p:nvPicPr>
          <p:cNvPr id="2" name="Picture 1">
            <a:extLst>
              <a:ext uri="{FF2B5EF4-FFF2-40B4-BE49-F238E27FC236}">
                <a16:creationId xmlns:a16="http://schemas.microsoft.com/office/drawing/2014/main" id="{F8666CF6-687C-49D1-99DE-68FFA0521826}"/>
              </a:ext>
            </a:extLst>
          </p:cNvPr>
          <p:cNvPicPr>
            <a:picLocks noChangeAspect="1"/>
          </p:cNvPicPr>
          <p:nvPr/>
        </p:nvPicPr>
        <p:blipFill rotWithShape="1">
          <a:blip r:embed="rId2"/>
          <a:srcRect l="8061" t="-3683"/>
          <a:stretch/>
        </p:blipFill>
        <p:spPr>
          <a:xfrm>
            <a:off x="810376" y="3555561"/>
            <a:ext cx="1908681" cy="626474"/>
          </a:xfrm>
          <a:prstGeom prst="rect">
            <a:avLst/>
          </a:prstGeom>
        </p:spPr>
      </p:pic>
      <p:pic>
        <p:nvPicPr>
          <p:cNvPr id="3" name="Picture 2">
            <a:extLst>
              <a:ext uri="{FF2B5EF4-FFF2-40B4-BE49-F238E27FC236}">
                <a16:creationId xmlns:a16="http://schemas.microsoft.com/office/drawing/2014/main" id="{9A864A63-E2AC-43C1-B760-70C243057B4A}"/>
              </a:ext>
            </a:extLst>
          </p:cNvPr>
          <p:cNvPicPr>
            <a:picLocks noChangeAspect="1"/>
          </p:cNvPicPr>
          <p:nvPr/>
        </p:nvPicPr>
        <p:blipFill rotWithShape="1">
          <a:blip r:embed="rId3"/>
          <a:srcRect l="10400" t="-3683"/>
          <a:stretch/>
        </p:blipFill>
        <p:spPr>
          <a:xfrm>
            <a:off x="810376" y="4329952"/>
            <a:ext cx="1776842" cy="626473"/>
          </a:xfrm>
          <a:prstGeom prst="rect">
            <a:avLst/>
          </a:prstGeom>
        </p:spPr>
      </p:pic>
    </p:spTree>
    <p:extLst>
      <p:ext uri="{BB962C8B-B14F-4D97-AF65-F5344CB8AC3E}">
        <p14:creationId xmlns:p14="http://schemas.microsoft.com/office/powerpoint/2010/main" val="9863388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177800" y="1447800"/>
            <a:ext cx="1384290" cy="307777"/>
          </a:xfrm>
          <a:prstGeom prst="rect">
            <a:avLst/>
          </a:prstGeom>
          <a:noFill/>
        </p:spPr>
        <p:txBody>
          <a:bodyPr wrap="none" rtlCol="0">
            <a:spAutoFit/>
          </a:bodyPr>
          <a:lstStyle/>
          <a:p>
            <a:r>
              <a:rPr lang="en-GB" sz="1400" b="1" u="sng" dirty="0">
                <a:solidFill>
                  <a:srgbClr val="388CDA"/>
                </a:solidFill>
                <a:latin typeface="Arial" panose="020B0604020202020204" pitchFamily="34" charset="0"/>
                <a:cs typeface="Arial" panose="020B0604020202020204" pitchFamily="34" charset="0"/>
              </a:rPr>
              <a:t>EVALUATION:</a:t>
            </a:r>
            <a:endParaRPr lang="en-GB" sz="1400" u="sng" dirty="0">
              <a:solidFill>
                <a:srgbClr val="388CDA"/>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B2D7E7AB-D146-4B0C-9018-D1E2F22D39D6}"/>
              </a:ext>
            </a:extLst>
          </p:cNvPr>
          <p:cNvSpPr txBox="1"/>
          <p:nvPr/>
        </p:nvSpPr>
        <p:spPr>
          <a:xfrm>
            <a:off x="177798" y="1755577"/>
            <a:ext cx="8966201" cy="4708981"/>
          </a:xfrm>
          <a:prstGeom prst="rect">
            <a:avLst/>
          </a:prstGeom>
          <a:noFill/>
        </p:spPr>
        <p:txBody>
          <a:bodyPr wrap="square" rtlCol="0">
            <a:spAutoFit/>
          </a:bodyPr>
          <a:lstStyle/>
          <a:p>
            <a:r>
              <a:rPr lang="en-GB" sz="2000" b="1" dirty="0">
                <a:solidFill>
                  <a:srgbClr val="388CDA"/>
                </a:solidFill>
                <a:latin typeface="Arial" panose="020B0604020202020204" pitchFamily="34" charset="0"/>
                <a:cs typeface="Arial" panose="020B0604020202020204" pitchFamily="34" charset="0"/>
              </a:rPr>
              <a:t>True or False?</a:t>
            </a:r>
          </a:p>
          <a:p>
            <a:endParaRPr lang="en-GB" sz="2000" dirty="0">
              <a:solidFill>
                <a:srgbClr val="388CDA"/>
              </a:solidFill>
              <a:latin typeface="Arial" panose="020B0604020202020204" pitchFamily="34" charset="0"/>
              <a:cs typeface="Arial" panose="020B0604020202020204" pitchFamily="34" charset="0"/>
            </a:endParaRPr>
          </a:p>
          <a:p>
            <a:pPr marL="457200" indent="-457200">
              <a:buAutoNum type="alphaLcParenR"/>
            </a:pPr>
            <a:r>
              <a:rPr lang="en-GB" sz="2000" dirty="0">
                <a:solidFill>
                  <a:srgbClr val="388CDA"/>
                </a:solidFill>
                <a:latin typeface="Arial" panose="020B0604020202020204" pitchFamily="34" charset="0"/>
                <a:cs typeface="Arial" panose="020B0604020202020204" pitchFamily="34" charset="0"/>
              </a:rPr>
              <a:t>When we add two fractions with the same</a:t>
            </a:r>
          </a:p>
          <a:p>
            <a:r>
              <a:rPr lang="en-GB" sz="2000" b="1" dirty="0">
                <a:solidFill>
                  <a:srgbClr val="388CDA"/>
                </a:solidFill>
                <a:latin typeface="Arial" panose="020B0604020202020204" pitchFamily="34" charset="0"/>
                <a:cs typeface="Arial" panose="020B0604020202020204" pitchFamily="34" charset="0"/>
              </a:rPr>
              <a:t>	</a:t>
            </a:r>
            <a:r>
              <a:rPr lang="en-GB" sz="2000" dirty="0">
                <a:solidFill>
                  <a:srgbClr val="388CDA"/>
                </a:solidFill>
                <a:latin typeface="Arial" panose="020B0604020202020204" pitchFamily="34" charset="0"/>
                <a:cs typeface="Arial" panose="020B0604020202020204" pitchFamily="34" charset="0"/>
              </a:rPr>
              <a:t>denominator, we add the numerators, then add </a:t>
            </a:r>
          </a:p>
          <a:p>
            <a:r>
              <a:rPr lang="en-GB" sz="2000" dirty="0">
                <a:solidFill>
                  <a:srgbClr val="388CDA"/>
                </a:solidFill>
                <a:latin typeface="Arial" panose="020B0604020202020204" pitchFamily="34" charset="0"/>
                <a:cs typeface="Arial" panose="020B0604020202020204" pitchFamily="34" charset="0"/>
              </a:rPr>
              <a:t>	the denominators.			</a:t>
            </a:r>
            <a:r>
              <a:rPr lang="en-GB" sz="2000" b="1" dirty="0">
                <a:solidFill>
                  <a:srgbClr val="388CDA"/>
                </a:solidFill>
                <a:latin typeface="Arial" panose="020B0604020202020204" pitchFamily="34" charset="0"/>
                <a:cs typeface="Arial" panose="020B0604020202020204" pitchFamily="34" charset="0"/>
              </a:rPr>
              <a:t>FALSE</a:t>
            </a:r>
          </a:p>
          <a:p>
            <a:endParaRPr lang="en-GB" sz="2000" dirty="0">
              <a:solidFill>
                <a:srgbClr val="388CDA"/>
              </a:solidFill>
              <a:latin typeface="Arial" panose="020B0604020202020204" pitchFamily="34" charset="0"/>
              <a:cs typeface="Arial" panose="020B0604020202020204" pitchFamily="34" charset="0"/>
            </a:endParaRPr>
          </a:p>
          <a:p>
            <a:pPr marL="457200" indent="-457200">
              <a:buAutoNum type="alphaLcParenR" startAt="2"/>
            </a:pPr>
            <a:r>
              <a:rPr lang="en-GB" sz="2000" dirty="0">
                <a:solidFill>
                  <a:srgbClr val="388CDA"/>
                </a:solidFill>
                <a:latin typeface="Arial" panose="020B0604020202020204" pitchFamily="34" charset="0"/>
                <a:cs typeface="Arial" panose="020B0604020202020204" pitchFamily="34" charset="0"/>
              </a:rPr>
              <a:t>	</a:t>
            </a:r>
            <a:r>
              <a:rPr lang="en-GB" sz="2000" b="1" dirty="0">
                <a:solidFill>
                  <a:srgbClr val="388CDA"/>
                </a:solidFill>
                <a:latin typeface="Arial" panose="020B0604020202020204" pitchFamily="34" charset="0"/>
                <a:cs typeface="Arial" panose="020B0604020202020204" pitchFamily="34" charset="0"/>
              </a:rPr>
              <a:t> </a:t>
            </a:r>
            <a:r>
              <a:rPr lang="en-GB" sz="2000" dirty="0">
                <a:solidFill>
                  <a:srgbClr val="388CDA"/>
                </a:solidFill>
                <a:latin typeface="Arial" panose="020B0604020202020204" pitchFamily="34" charset="0"/>
                <a:cs typeface="Arial" panose="020B0604020202020204" pitchFamily="34" charset="0"/>
              </a:rPr>
              <a:t>      </a:t>
            </a:r>
            <a:r>
              <a:rPr lang="en-GB" sz="2000" b="1" dirty="0">
                <a:solidFill>
                  <a:srgbClr val="388CDA"/>
                </a:solidFill>
                <a:latin typeface="Arial" panose="020B0604020202020204" pitchFamily="34" charset="0"/>
                <a:cs typeface="Arial" panose="020B0604020202020204" pitchFamily="34" charset="0"/>
              </a:rPr>
              <a:t> 			             TRUE		 </a:t>
            </a:r>
          </a:p>
          <a:p>
            <a:r>
              <a:rPr lang="en-GB" sz="2000" dirty="0">
                <a:solidFill>
                  <a:srgbClr val="388CDA"/>
                </a:solidFill>
                <a:latin typeface="Arial" panose="020B0604020202020204" pitchFamily="34" charset="0"/>
                <a:cs typeface="Arial" panose="020B0604020202020204" pitchFamily="34" charset="0"/>
              </a:rPr>
              <a:t>	</a:t>
            </a:r>
          </a:p>
          <a:p>
            <a:r>
              <a:rPr lang="en-GB" sz="2000" dirty="0">
                <a:solidFill>
                  <a:srgbClr val="388CDA"/>
                </a:solidFill>
                <a:latin typeface="Arial" panose="020B0604020202020204" pitchFamily="34" charset="0"/>
                <a:cs typeface="Arial" panose="020B0604020202020204" pitchFamily="34" charset="0"/>
              </a:rPr>
              <a:t>	 										    							</a:t>
            </a:r>
          </a:p>
          <a:p>
            <a:pPr marL="457200" indent="-457200">
              <a:buAutoNum type="alphaLcParenR" startAt="3"/>
            </a:pPr>
            <a:r>
              <a:rPr lang="en-GB" sz="2000" dirty="0">
                <a:solidFill>
                  <a:srgbClr val="388CDA"/>
                </a:solidFill>
                <a:latin typeface="Arial" panose="020B0604020202020204" pitchFamily="34" charset="0"/>
                <a:cs typeface="Arial" panose="020B0604020202020204" pitchFamily="34" charset="0"/>
              </a:rPr>
              <a:t>	 		                 </a:t>
            </a:r>
            <a:r>
              <a:rPr lang="en-GB" sz="2000" b="1" dirty="0">
                <a:solidFill>
                  <a:srgbClr val="388CDA"/>
                </a:solidFill>
                <a:latin typeface="Arial" panose="020B0604020202020204" pitchFamily="34" charset="0"/>
                <a:cs typeface="Arial" panose="020B0604020202020204" pitchFamily="34" charset="0"/>
              </a:rPr>
              <a:t>         FALSE</a:t>
            </a:r>
          </a:p>
          <a:p>
            <a:r>
              <a:rPr lang="en-GB" sz="2000" b="1" dirty="0">
                <a:solidFill>
                  <a:srgbClr val="388CDA"/>
                </a:solidFill>
                <a:latin typeface="Arial" panose="020B0604020202020204" pitchFamily="34" charset="0"/>
                <a:cs typeface="Arial" panose="020B0604020202020204" pitchFamily="34" charset="0"/>
              </a:rPr>
              <a:t>  </a:t>
            </a:r>
          </a:p>
          <a:p>
            <a:pPr marL="457200" indent="-457200">
              <a:buAutoNum type="alphaLcParenR" startAt="4"/>
            </a:pPr>
            <a:r>
              <a:rPr lang="en-GB" sz="2000" dirty="0">
                <a:solidFill>
                  <a:srgbClr val="388CDA"/>
                </a:solidFill>
                <a:latin typeface="Arial" panose="020B0604020202020204" pitchFamily="34" charset="0"/>
                <a:cs typeface="Arial" panose="020B0604020202020204" pitchFamily="34" charset="0"/>
              </a:rPr>
              <a:t>Alfie is adding three fractions that are all a number of eighths. His answer</a:t>
            </a:r>
          </a:p>
          <a:p>
            <a:r>
              <a:rPr lang="en-GB" sz="2000" dirty="0">
                <a:solidFill>
                  <a:srgbClr val="388CDA"/>
                </a:solidFill>
                <a:latin typeface="Arial" panose="020B0604020202020204" pitchFamily="34" charset="0"/>
                <a:cs typeface="Arial" panose="020B0604020202020204" pitchFamily="34" charset="0"/>
              </a:rPr>
              <a:t> 	will also be a number of eighths.		</a:t>
            </a:r>
            <a:r>
              <a:rPr lang="en-GB" sz="2000" b="1" dirty="0">
                <a:solidFill>
                  <a:srgbClr val="388CDA"/>
                </a:solidFill>
                <a:latin typeface="Arial" panose="020B0604020202020204" pitchFamily="34" charset="0"/>
                <a:cs typeface="Arial" panose="020B0604020202020204" pitchFamily="34" charset="0"/>
              </a:rPr>
              <a:t>TRUE</a:t>
            </a:r>
            <a:r>
              <a:rPr lang="en-GB" sz="2000" dirty="0">
                <a:solidFill>
                  <a:srgbClr val="388CDA"/>
                </a:solidFill>
                <a:latin typeface="Arial" panose="020B0604020202020204" pitchFamily="34" charset="0"/>
                <a:cs typeface="Arial" panose="020B0604020202020204" pitchFamily="34" charset="0"/>
              </a:rPr>
              <a:t>	 </a:t>
            </a:r>
          </a:p>
          <a:p>
            <a:endParaRPr lang="en-GB" sz="2000" dirty="0">
              <a:solidFill>
                <a:srgbClr val="388CDA"/>
              </a:solidFill>
              <a:latin typeface="Arial" panose="020B0604020202020204" pitchFamily="34" charset="0"/>
              <a:cs typeface="Arial" panose="020B0604020202020204" pitchFamily="34" charset="0"/>
            </a:endParaRPr>
          </a:p>
          <a:p>
            <a:r>
              <a:rPr lang="en-GB" sz="2000" dirty="0">
                <a:solidFill>
                  <a:srgbClr val="388CDA"/>
                </a:solidFill>
                <a:latin typeface="Arial" panose="020B0604020202020204" pitchFamily="34" charset="0"/>
                <a:cs typeface="Arial" panose="020B0604020202020204" pitchFamily="34" charset="0"/>
              </a:rPr>
              <a:t>e)   Two quarters plus two quarters equals four eighths.		</a:t>
            </a:r>
            <a:r>
              <a:rPr lang="en-GB" sz="2000" b="1" dirty="0">
                <a:solidFill>
                  <a:srgbClr val="388CDA"/>
                </a:solidFill>
                <a:latin typeface="Arial" panose="020B0604020202020204" pitchFamily="34" charset="0"/>
                <a:cs typeface="Arial" panose="020B0604020202020204" pitchFamily="34" charset="0"/>
              </a:rPr>
              <a:t>FALSE</a:t>
            </a:r>
          </a:p>
        </p:txBody>
      </p:sp>
      <p:pic>
        <p:nvPicPr>
          <p:cNvPr id="2" name="Picture 1">
            <a:extLst>
              <a:ext uri="{FF2B5EF4-FFF2-40B4-BE49-F238E27FC236}">
                <a16:creationId xmlns:a16="http://schemas.microsoft.com/office/drawing/2014/main" id="{F8666CF6-687C-49D1-99DE-68FFA0521826}"/>
              </a:ext>
            </a:extLst>
          </p:cNvPr>
          <p:cNvPicPr>
            <a:picLocks noChangeAspect="1"/>
          </p:cNvPicPr>
          <p:nvPr/>
        </p:nvPicPr>
        <p:blipFill rotWithShape="1">
          <a:blip r:embed="rId2"/>
          <a:srcRect l="8061" t="-3683"/>
          <a:stretch/>
        </p:blipFill>
        <p:spPr>
          <a:xfrm>
            <a:off x="810376" y="3555561"/>
            <a:ext cx="1908681" cy="626474"/>
          </a:xfrm>
          <a:prstGeom prst="rect">
            <a:avLst/>
          </a:prstGeom>
        </p:spPr>
      </p:pic>
      <p:pic>
        <p:nvPicPr>
          <p:cNvPr id="3" name="Picture 2">
            <a:extLst>
              <a:ext uri="{FF2B5EF4-FFF2-40B4-BE49-F238E27FC236}">
                <a16:creationId xmlns:a16="http://schemas.microsoft.com/office/drawing/2014/main" id="{9A864A63-E2AC-43C1-B760-70C243057B4A}"/>
              </a:ext>
            </a:extLst>
          </p:cNvPr>
          <p:cNvPicPr>
            <a:picLocks noChangeAspect="1"/>
          </p:cNvPicPr>
          <p:nvPr/>
        </p:nvPicPr>
        <p:blipFill rotWithShape="1">
          <a:blip r:embed="rId3"/>
          <a:srcRect l="10400" t="-3683"/>
          <a:stretch/>
        </p:blipFill>
        <p:spPr>
          <a:xfrm>
            <a:off x="810376" y="4329952"/>
            <a:ext cx="1776842" cy="626473"/>
          </a:xfrm>
          <a:prstGeom prst="rect">
            <a:avLst/>
          </a:prstGeom>
        </p:spPr>
      </p:pic>
    </p:spTree>
    <p:extLst>
      <p:ext uri="{BB962C8B-B14F-4D97-AF65-F5344CB8AC3E}">
        <p14:creationId xmlns:p14="http://schemas.microsoft.com/office/powerpoint/2010/main" val="18349948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67D3B5F1-EDCD-4071-B98B-354CB08268EA}"/>
              </a:ext>
            </a:extLst>
          </p:cNvPr>
          <p:cNvPicPr>
            <a:picLocks noChangeAspect="1"/>
          </p:cNvPicPr>
          <p:nvPr/>
        </p:nvPicPr>
        <p:blipFill>
          <a:blip r:embed="rId2"/>
          <a:stretch>
            <a:fillRect/>
          </a:stretch>
        </p:blipFill>
        <p:spPr>
          <a:xfrm>
            <a:off x="2314373" y="2381539"/>
            <a:ext cx="2257627" cy="463729"/>
          </a:xfrm>
          <a:prstGeom prst="rect">
            <a:avLst/>
          </a:prstGeom>
        </p:spPr>
      </p:pic>
      <p:sp>
        <p:nvSpPr>
          <p:cNvPr id="4" name="TextBox 3">
            <a:extLst>
              <a:ext uri="{FF2B5EF4-FFF2-40B4-BE49-F238E27FC236}">
                <a16:creationId xmlns:a16="http://schemas.microsoft.com/office/drawing/2014/main" id="{8C05C8AC-D2C7-4ABB-8FA8-7049613918CB}"/>
              </a:ext>
            </a:extLst>
          </p:cNvPr>
          <p:cNvSpPr txBox="1"/>
          <p:nvPr/>
        </p:nvSpPr>
        <p:spPr>
          <a:xfrm>
            <a:off x="177800" y="1500808"/>
            <a:ext cx="1078629" cy="307777"/>
          </a:xfrm>
          <a:prstGeom prst="rect">
            <a:avLst/>
          </a:prstGeom>
          <a:noFill/>
        </p:spPr>
        <p:txBody>
          <a:bodyPr wrap="none" rtlCol="0">
            <a:spAutoFit/>
          </a:bodyPr>
          <a:lstStyle/>
          <a:p>
            <a:r>
              <a:rPr lang="en-GB" sz="1400" b="1" u="sng" dirty="0">
                <a:latin typeface="Arial" panose="020B0604020202020204" pitchFamily="34" charset="0"/>
                <a:cs typeface="Arial" panose="020B0604020202020204" pitchFamily="34" charset="0"/>
              </a:rPr>
              <a:t>STARTER:</a:t>
            </a:r>
            <a:endParaRPr lang="en-GB" sz="1400" u="sng"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5A22397-22CB-48B1-9847-DF279AAA275F}"/>
              </a:ext>
            </a:extLst>
          </p:cNvPr>
          <p:cNvSpPr txBox="1"/>
          <p:nvPr/>
        </p:nvSpPr>
        <p:spPr>
          <a:xfrm>
            <a:off x="180832" y="1808585"/>
            <a:ext cx="8680780" cy="1200329"/>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Which one is different?</a:t>
            </a: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pic>
        <p:nvPicPr>
          <p:cNvPr id="18" name="Picture 17">
            <a:extLst>
              <a:ext uri="{FF2B5EF4-FFF2-40B4-BE49-F238E27FC236}">
                <a16:creationId xmlns:a16="http://schemas.microsoft.com/office/drawing/2014/main" id="{B5E27819-9B33-4699-B183-2BEB2070FE0D}"/>
              </a:ext>
            </a:extLst>
          </p:cNvPr>
          <p:cNvPicPr>
            <a:picLocks noChangeAspect="1"/>
          </p:cNvPicPr>
          <p:nvPr/>
        </p:nvPicPr>
        <p:blipFill>
          <a:blip r:embed="rId3"/>
          <a:stretch>
            <a:fillRect/>
          </a:stretch>
        </p:blipFill>
        <p:spPr>
          <a:xfrm>
            <a:off x="1981251" y="3316691"/>
            <a:ext cx="3300897" cy="832007"/>
          </a:xfrm>
          <a:prstGeom prst="rect">
            <a:avLst/>
          </a:prstGeom>
        </p:spPr>
      </p:pic>
      <p:pic>
        <p:nvPicPr>
          <p:cNvPr id="20" name="Picture 19">
            <a:extLst>
              <a:ext uri="{FF2B5EF4-FFF2-40B4-BE49-F238E27FC236}">
                <a16:creationId xmlns:a16="http://schemas.microsoft.com/office/drawing/2014/main" id="{5FE57F6F-D772-4342-A9C5-4C53C5061912}"/>
              </a:ext>
            </a:extLst>
          </p:cNvPr>
          <p:cNvPicPr>
            <a:picLocks noChangeAspect="1"/>
          </p:cNvPicPr>
          <p:nvPr/>
        </p:nvPicPr>
        <p:blipFill>
          <a:blip r:embed="rId4"/>
          <a:stretch>
            <a:fillRect/>
          </a:stretch>
        </p:blipFill>
        <p:spPr>
          <a:xfrm>
            <a:off x="2702917" y="4552237"/>
            <a:ext cx="1818305" cy="469831"/>
          </a:xfrm>
          <a:prstGeom prst="rect">
            <a:avLst/>
          </a:prstGeom>
        </p:spPr>
      </p:pic>
      <p:pic>
        <p:nvPicPr>
          <p:cNvPr id="21" name="Picture 20">
            <a:extLst>
              <a:ext uri="{FF2B5EF4-FFF2-40B4-BE49-F238E27FC236}">
                <a16:creationId xmlns:a16="http://schemas.microsoft.com/office/drawing/2014/main" id="{8A37DAEB-A0A4-4697-84A5-8EA345128E7E}"/>
              </a:ext>
            </a:extLst>
          </p:cNvPr>
          <p:cNvPicPr>
            <a:picLocks noChangeAspect="1"/>
          </p:cNvPicPr>
          <p:nvPr/>
        </p:nvPicPr>
        <p:blipFill>
          <a:blip r:embed="rId5"/>
          <a:stretch>
            <a:fillRect/>
          </a:stretch>
        </p:blipFill>
        <p:spPr>
          <a:xfrm>
            <a:off x="2505936" y="5425607"/>
            <a:ext cx="2251525" cy="463729"/>
          </a:xfrm>
          <a:prstGeom prst="rect">
            <a:avLst/>
          </a:prstGeom>
        </p:spPr>
      </p:pic>
      <p:sp>
        <p:nvSpPr>
          <p:cNvPr id="9" name="Rectangle: Rounded Corners 8">
            <a:extLst>
              <a:ext uri="{FF2B5EF4-FFF2-40B4-BE49-F238E27FC236}">
                <a16:creationId xmlns:a16="http://schemas.microsoft.com/office/drawing/2014/main" id="{CED6C49C-52E9-411D-BC84-9CAFE17485EE}"/>
              </a:ext>
            </a:extLst>
          </p:cNvPr>
          <p:cNvSpPr/>
          <p:nvPr/>
        </p:nvSpPr>
        <p:spPr>
          <a:xfrm>
            <a:off x="2086664" y="2199282"/>
            <a:ext cx="2767724" cy="832008"/>
          </a:xfrm>
          <a:prstGeom prst="roundRect">
            <a:avLst/>
          </a:prstGeom>
          <a:noFill/>
          <a:ln w="38100">
            <a:solidFill>
              <a:srgbClr val="DA2E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65D977CA-3E5E-4DE2-BBEB-9839AC496D99}"/>
              </a:ext>
            </a:extLst>
          </p:cNvPr>
          <p:cNvSpPr/>
          <p:nvPr/>
        </p:nvSpPr>
        <p:spPr>
          <a:xfrm>
            <a:off x="5282148" y="4306369"/>
            <a:ext cx="3757264" cy="1754326"/>
          </a:xfrm>
          <a:prstGeom prst="rect">
            <a:avLst/>
          </a:prstGeom>
        </p:spPr>
        <p:txBody>
          <a:bodyPr wrap="square">
            <a:spAutoFit/>
          </a:bodyPr>
          <a:lstStyle/>
          <a:p>
            <a:r>
              <a:rPr lang="en-GB" b="1" dirty="0">
                <a:solidFill>
                  <a:srgbClr val="DA2E41"/>
                </a:solidFill>
                <a:latin typeface="Arial" panose="020B0604020202020204" pitchFamily="34" charset="0"/>
                <a:cs typeface="Arial" panose="020B0604020202020204" pitchFamily="34" charset="0"/>
              </a:rPr>
              <a:t>The first set of fractions is the odd one out. All of the groups of fractions are in ascending order apart from this one, which is in descending order (greatest to smallest) instead.</a:t>
            </a:r>
          </a:p>
        </p:txBody>
      </p:sp>
    </p:spTree>
    <p:extLst>
      <p:ext uri="{BB962C8B-B14F-4D97-AF65-F5344CB8AC3E}">
        <p14:creationId xmlns:p14="http://schemas.microsoft.com/office/powerpoint/2010/main" val="25365829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248C377B-5F94-45A0-810D-11F49E8CF68F}"/>
              </a:ext>
            </a:extLst>
          </p:cNvPr>
          <p:cNvSpPr txBox="1"/>
          <p:nvPr/>
        </p:nvSpPr>
        <p:spPr>
          <a:xfrm>
            <a:off x="180830" y="1808585"/>
            <a:ext cx="8963170" cy="4247317"/>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Kieran takes a strip of paper.</a:t>
            </a:r>
          </a:p>
          <a:p>
            <a:r>
              <a:rPr lang="en-GB" dirty="0">
                <a:latin typeface="Arial" panose="020B0604020202020204" pitchFamily="34" charset="0"/>
                <a:cs typeface="Arial" panose="020B0604020202020204" pitchFamily="34" charset="0"/>
              </a:rPr>
              <a:t>He folds it into five equal pieces and colours some of them:</a:t>
            </a: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Complete the missing information:</a:t>
            </a:r>
          </a:p>
          <a:p>
            <a:endParaRPr lang="en-GB"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__ fifths of the strip is yellow.</a:t>
            </a:r>
          </a:p>
          <a:p>
            <a:r>
              <a:rPr lang="en-GB" b="1" dirty="0">
                <a:latin typeface="Arial" panose="020B0604020202020204" pitchFamily="34" charset="0"/>
                <a:cs typeface="Arial" panose="020B0604020202020204" pitchFamily="34" charset="0"/>
              </a:rPr>
              <a:t>__ fifth of the strip is green.</a:t>
            </a:r>
          </a:p>
          <a:p>
            <a:r>
              <a:rPr lang="en-GB" b="1" dirty="0">
                <a:latin typeface="Arial" panose="020B0604020202020204" pitchFamily="34" charset="0"/>
                <a:cs typeface="Arial" panose="020B0604020202020204" pitchFamily="34" charset="0"/>
              </a:rPr>
              <a:t>__ fifth of the strip is blue.</a:t>
            </a:r>
          </a:p>
          <a:p>
            <a:r>
              <a:rPr lang="en-GB" b="1" dirty="0">
                <a:latin typeface="Arial" panose="020B0604020202020204" pitchFamily="34" charset="0"/>
                <a:cs typeface="Arial" panose="020B0604020202020204" pitchFamily="34" charset="0"/>
              </a:rPr>
              <a:t>__ fifths of the strip is coloured in.</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Can you write this as a number sentence?</a:t>
            </a:r>
          </a:p>
        </p:txBody>
      </p:sp>
      <p:sp>
        <p:nvSpPr>
          <p:cNvPr id="4" name="TextBox 3">
            <a:extLst>
              <a:ext uri="{FF2B5EF4-FFF2-40B4-BE49-F238E27FC236}">
                <a16:creationId xmlns:a16="http://schemas.microsoft.com/office/drawing/2014/main" id="{8C05C8AC-D2C7-4ABB-8FA8-7049613918CB}"/>
              </a:ext>
            </a:extLst>
          </p:cNvPr>
          <p:cNvSpPr txBox="1"/>
          <p:nvPr/>
        </p:nvSpPr>
        <p:spPr>
          <a:xfrm>
            <a:off x="177800" y="1500808"/>
            <a:ext cx="1505027" cy="307777"/>
          </a:xfrm>
          <a:prstGeom prst="rect">
            <a:avLst/>
          </a:prstGeom>
          <a:noFill/>
        </p:spPr>
        <p:txBody>
          <a:bodyPr wrap="none" rtlCol="0">
            <a:spAutoFit/>
          </a:bodyPr>
          <a:lstStyle/>
          <a:p>
            <a:r>
              <a:rPr lang="en-GB" sz="1400" b="1" u="sng" dirty="0">
                <a:latin typeface="Arial" panose="020B0604020202020204" pitchFamily="34" charset="0"/>
                <a:cs typeface="Arial" panose="020B0604020202020204" pitchFamily="34" charset="0"/>
              </a:rPr>
              <a:t>TALKING TIME:</a:t>
            </a:r>
            <a:endParaRPr lang="en-GB" sz="1400" u="sng"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868318F8-621C-4489-857C-A6D0F410E899}"/>
              </a:ext>
            </a:extLst>
          </p:cNvPr>
          <p:cNvPicPr>
            <a:picLocks noChangeAspect="1"/>
          </p:cNvPicPr>
          <p:nvPr/>
        </p:nvPicPr>
        <p:blipFill>
          <a:blip r:embed="rId2"/>
          <a:stretch>
            <a:fillRect/>
          </a:stretch>
        </p:blipFill>
        <p:spPr>
          <a:xfrm>
            <a:off x="915905" y="2797833"/>
            <a:ext cx="5168422" cy="631167"/>
          </a:xfrm>
          <a:prstGeom prst="rect">
            <a:avLst/>
          </a:prstGeom>
        </p:spPr>
      </p:pic>
    </p:spTree>
    <p:extLst>
      <p:ext uri="{BB962C8B-B14F-4D97-AF65-F5344CB8AC3E}">
        <p14:creationId xmlns:p14="http://schemas.microsoft.com/office/powerpoint/2010/main" val="4459713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248C377B-5F94-45A0-810D-11F49E8CF68F}"/>
              </a:ext>
            </a:extLst>
          </p:cNvPr>
          <p:cNvSpPr txBox="1"/>
          <p:nvPr/>
        </p:nvSpPr>
        <p:spPr>
          <a:xfrm>
            <a:off x="180830" y="1808585"/>
            <a:ext cx="8963170" cy="4247317"/>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Kieran takes a strip of paper.</a:t>
            </a:r>
          </a:p>
          <a:p>
            <a:r>
              <a:rPr lang="en-GB" dirty="0">
                <a:latin typeface="Arial" panose="020B0604020202020204" pitchFamily="34" charset="0"/>
                <a:cs typeface="Arial" panose="020B0604020202020204" pitchFamily="34" charset="0"/>
              </a:rPr>
              <a:t>He folds it into five equal pieces and colours some of them:</a:t>
            </a: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Complete the missing information:</a:t>
            </a:r>
          </a:p>
          <a:p>
            <a:endParaRPr lang="en-GB" dirty="0">
              <a:latin typeface="Arial" panose="020B0604020202020204" pitchFamily="34" charset="0"/>
              <a:cs typeface="Arial" panose="020B0604020202020204" pitchFamily="34" charset="0"/>
            </a:endParaRPr>
          </a:p>
          <a:p>
            <a:r>
              <a:rPr lang="en-GB" b="1" u="sng" dirty="0">
                <a:solidFill>
                  <a:srgbClr val="DA2E41"/>
                </a:solidFill>
                <a:latin typeface="Arial" panose="020B0604020202020204" pitchFamily="34" charset="0"/>
                <a:cs typeface="Arial" panose="020B0604020202020204" pitchFamily="34" charset="0"/>
              </a:rPr>
              <a:t> 2 </a:t>
            </a:r>
            <a:r>
              <a:rPr lang="en-GB" b="1" dirty="0">
                <a:latin typeface="Arial" panose="020B0604020202020204" pitchFamily="34" charset="0"/>
                <a:cs typeface="Arial" panose="020B0604020202020204" pitchFamily="34" charset="0"/>
              </a:rPr>
              <a:t> fifths of the strip is yellow.</a:t>
            </a:r>
          </a:p>
          <a:p>
            <a:r>
              <a:rPr lang="en-GB" b="1" u="sng" dirty="0">
                <a:solidFill>
                  <a:srgbClr val="DA2E41"/>
                </a:solidFill>
                <a:latin typeface="Arial" panose="020B0604020202020204" pitchFamily="34" charset="0"/>
                <a:cs typeface="Arial" panose="020B0604020202020204" pitchFamily="34" charset="0"/>
              </a:rPr>
              <a:t> 1 </a:t>
            </a:r>
            <a:r>
              <a:rPr lang="en-GB" b="1" dirty="0">
                <a:latin typeface="Arial" panose="020B0604020202020204" pitchFamily="34" charset="0"/>
                <a:cs typeface="Arial" panose="020B0604020202020204" pitchFamily="34" charset="0"/>
              </a:rPr>
              <a:t> fifth of the strip is green.</a:t>
            </a:r>
          </a:p>
          <a:p>
            <a:r>
              <a:rPr lang="en-GB" b="1" u="sng" dirty="0">
                <a:solidFill>
                  <a:srgbClr val="DA2E41"/>
                </a:solidFill>
                <a:latin typeface="Arial" panose="020B0604020202020204" pitchFamily="34" charset="0"/>
                <a:cs typeface="Arial" panose="020B0604020202020204" pitchFamily="34" charset="0"/>
              </a:rPr>
              <a:t> 1 </a:t>
            </a:r>
            <a:r>
              <a:rPr lang="en-GB" b="1" dirty="0">
                <a:latin typeface="Arial" panose="020B0604020202020204" pitchFamily="34" charset="0"/>
                <a:cs typeface="Arial" panose="020B0604020202020204" pitchFamily="34" charset="0"/>
              </a:rPr>
              <a:t> fifth of the strip is blue.</a:t>
            </a:r>
          </a:p>
          <a:p>
            <a:r>
              <a:rPr lang="en-GB" b="1" u="sng" dirty="0">
                <a:solidFill>
                  <a:srgbClr val="DA2E41"/>
                </a:solidFill>
                <a:latin typeface="Arial" panose="020B0604020202020204" pitchFamily="34" charset="0"/>
                <a:cs typeface="Arial" panose="020B0604020202020204" pitchFamily="34" charset="0"/>
              </a:rPr>
              <a:t> 4 </a:t>
            </a:r>
            <a:r>
              <a:rPr lang="en-GB" b="1" dirty="0">
                <a:latin typeface="Arial" panose="020B0604020202020204" pitchFamily="34" charset="0"/>
                <a:cs typeface="Arial" panose="020B0604020202020204" pitchFamily="34" charset="0"/>
              </a:rPr>
              <a:t> fifths of the strip is coloured in.</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Can you write this as a number sentence?</a:t>
            </a:r>
          </a:p>
        </p:txBody>
      </p:sp>
      <p:sp>
        <p:nvSpPr>
          <p:cNvPr id="4" name="TextBox 3">
            <a:extLst>
              <a:ext uri="{FF2B5EF4-FFF2-40B4-BE49-F238E27FC236}">
                <a16:creationId xmlns:a16="http://schemas.microsoft.com/office/drawing/2014/main" id="{8C05C8AC-D2C7-4ABB-8FA8-7049613918CB}"/>
              </a:ext>
            </a:extLst>
          </p:cNvPr>
          <p:cNvSpPr txBox="1"/>
          <p:nvPr/>
        </p:nvSpPr>
        <p:spPr>
          <a:xfrm>
            <a:off x="177800" y="1500808"/>
            <a:ext cx="1505027" cy="307777"/>
          </a:xfrm>
          <a:prstGeom prst="rect">
            <a:avLst/>
          </a:prstGeom>
          <a:noFill/>
        </p:spPr>
        <p:txBody>
          <a:bodyPr wrap="none" rtlCol="0">
            <a:spAutoFit/>
          </a:bodyPr>
          <a:lstStyle/>
          <a:p>
            <a:r>
              <a:rPr lang="en-GB" sz="1400" b="1" u="sng" dirty="0">
                <a:latin typeface="Arial" panose="020B0604020202020204" pitchFamily="34" charset="0"/>
                <a:cs typeface="Arial" panose="020B0604020202020204" pitchFamily="34" charset="0"/>
              </a:rPr>
              <a:t>TALKING TIME:</a:t>
            </a:r>
            <a:endParaRPr lang="en-GB" sz="1400" u="sng"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868318F8-621C-4489-857C-A6D0F410E899}"/>
              </a:ext>
            </a:extLst>
          </p:cNvPr>
          <p:cNvPicPr>
            <a:picLocks noChangeAspect="1"/>
          </p:cNvPicPr>
          <p:nvPr/>
        </p:nvPicPr>
        <p:blipFill>
          <a:blip r:embed="rId2"/>
          <a:stretch>
            <a:fillRect/>
          </a:stretch>
        </p:blipFill>
        <p:spPr>
          <a:xfrm>
            <a:off x="915905" y="2797833"/>
            <a:ext cx="5168422" cy="631167"/>
          </a:xfrm>
          <a:prstGeom prst="rect">
            <a:avLst/>
          </a:prstGeom>
        </p:spPr>
      </p:pic>
      <p:pic>
        <p:nvPicPr>
          <p:cNvPr id="2" name="Picture 1">
            <a:extLst>
              <a:ext uri="{FF2B5EF4-FFF2-40B4-BE49-F238E27FC236}">
                <a16:creationId xmlns:a16="http://schemas.microsoft.com/office/drawing/2014/main" id="{256258CE-9BA9-49CA-AF48-9D237403F8E4}"/>
              </a:ext>
            </a:extLst>
          </p:cNvPr>
          <p:cNvPicPr>
            <a:picLocks noChangeAspect="1"/>
          </p:cNvPicPr>
          <p:nvPr/>
        </p:nvPicPr>
        <p:blipFill>
          <a:blip r:embed="rId3"/>
          <a:stretch>
            <a:fillRect/>
          </a:stretch>
        </p:blipFill>
        <p:spPr>
          <a:xfrm>
            <a:off x="4885402" y="5545758"/>
            <a:ext cx="2590242" cy="631167"/>
          </a:xfrm>
          <a:prstGeom prst="rect">
            <a:avLst/>
          </a:prstGeom>
        </p:spPr>
      </p:pic>
    </p:spTree>
    <p:extLst>
      <p:ext uri="{BB962C8B-B14F-4D97-AF65-F5344CB8AC3E}">
        <p14:creationId xmlns:p14="http://schemas.microsoft.com/office/powerpoint/2010/main" val="42611355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248C377B-5F94-45A0-810D-11F49E8CF68F}"/>
              </a:ext>
            </a:extLst>
          </p:cNvPr>
          <p:cNvSpPr txBox="1"/>
          <p:nvPr/>
        </p:nvSpPr>
        <p:spPr>
          <a:xfrm>
            <a:off x="180830" y="1808585"/>
            <a:ext cx="8963170" cy="4524315"/>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Cut a circle out of paper. </a:t>
            </a:r>
          </a:p>
          <a:p>
            <a:r>
              <a:rPr lang="en-GB" dirty="0">
                <a:latin typeface="Arial" panose="020B0604020202020204" pitchFamily="34" charset="0"/>
                <a:cs typeface="Arial" panose="020B0604020202020204" pitchFamily="34" charset="0"/>
              </a:rPr>
              <a:t>Fold it in half, then half again, then half again.</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Colour 3 segments in red, 2 segments in yellow and 1 segment</a:t>
            </a:r>
          </a:p>
          <a:p>
            <a:r>
              <a:rPr lang="en-GB" dirty="0">
                <a:latin typeface="Arial" panose="020B0604020202020204" pitchFamily="34" charset="0"/>
                <a:cs typeface="Arial" panose="020B0604020202020204" pitchFamily="34" charset="0"/>
              </a:rPr>
              <a:t>in blue.</a:t>
            </a: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Complete the information about your circle and write a number sentence:</a:t>
            </a:r>
          </a:p>
          <a:p>
            <a:r>
              <a:rPr lang="en-GB" b="1" dirty="0">
                <a:latin typeface="Arial" panose="020B0604020202020204" pitchFamily="34" charset="0"/>
                <a:cs typeface="Arial" panose="020B0604020202020204" pitchFamily="34" charset="0"/>
              </a:rPr>
              <a:t>________ of the circle is red.</a:t>
            </a:r>
          </a:p>
          <a:p>
            <a:r>
              <a:rPr lang="en-GB" b="1" dirty="0">
                <a:latin typeface="Arial" panose="020B0604020202020204" pitchFamily="34" charset="0"/>
                <a:cs typeface="Arial" panose="020B0604020202020204" pitchFamily="34" charset="0"/>
              </a:rPr>
              <a:t>________ of the circle is yellow.</a:t>
            </a:r>
          </a:p>
          <a:p>
            <a:r>
              <a:rPr lang="en-GB" b="1" dirty="0">
                <a:latin typeface="Arial" panose="020B0604020202020204" pitchFamily="34" charset="0"/>
                <a:cs typeface="Arial" panose="020B0604020202020204" pitchFamily="34" charset="0"/>
              </a:rPr>
              <a:t>________ of the circle is blue.</a:t>
            </a:r>
          </a:p>
          <a:p>
            <a:r>
              <a:rPr lang="en-GB" b="1" dirty="0">
                <a:latin typeface="Arial" panose="020B0604020202020204" pitchFamily="34" charset="0"/>
                <a:cs typeface="Arial" panose="020B0604020202020204" pitchFamily="34" charset="0"/>
              </a:rPr>
              <a:t>________ of the circle is coloured in.</a:t>
            </a:r>
          </a:p>
        </p:txBody>
      </p:sp>
      <p:sp>
        <p:nvSpPr>
          <p:cNvPr id="4" name="TextBox 3">
            <a:extLst>
              <a:ext uri="{FF2B5EF4-FFF2-40B4-BE49-F238E27FC236}">
                <a16:creationId xmlns:a16="http://schemas.microsoft.com/office/drawing/2014/main" id="{8C05C8AC-D2C7-4ABB-8FA8-7049613918CB}"/>
              </a:ext>
            </a:extLst>
          </p:cNvPr>
          <p:cNvSpPr txBox="1"/>
          <p:nvPr/>
        </p:nvSpPr>
        <p:spPr>
          <a:xfrm>
            <a:off x="177800" y="1500808"/>
            <a:ext cx="1306704" cy="307777"/>
          </a:xfrm>
          <a:prstGeom prst="rect">
            <a:avLst/>
          </a:prstGeom>
          <a:noFill/>
        </p:spPr>
        <p:txBody>
          <a:bodyPr wrap="none" rtlCol="0">
            <a:spAutoFit/>
          </a:bodyPr>
          <a:lstStyle/>
          <a:p>
            <a:r>
              <a:rPr lang="en-GB" sz="1400" b="1" u="sng" dirty="0">
                <a:latin typeface="Arial" panose="020B0604020202020204" pitchFamily="34" charset="0"/>
                <a:cs typeface="Arial" panose="020B0604020202020204" pitchFamily="34" charset="0"/>
              </a:rPr>
              <a:t>ACTIVITY 1a:</a:t>
            </a:r>
            <a:endParaRPr lang="en-GB" sz="1400"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213122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248C377B-5F94-45A0-810D-11F49E8CF68F}"/>
              </a:ext>
            </a:extLst>
          </p:cNvPr>
          <p:cNvSpPr txBox="1"/>
          <p:nvPr/>
        </p:nvSpPr>
        <p:spPr>
          <a:xfrm>
            <a:off x="180830" y="1808585"/>
            <a:ext cx="8963170" cy="4524315"/>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Cut a circle out of paper. </a:t>
            </a:r>
          </a:p>
          <a:p>
            <a:r>
              <a:rPr lang="en-GB" dirty="0">
                <a:latin typeface="Arial" panose="020B0604020202020204" pitchFamily="34" charset="0"/>
                <a:cs typeface="Arial" panose="020B0604020202020204" pitchFamily="34" charset="0"/>
              </a:rPr>
              <a:t>Fold it in half, then half again, then half again.</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Colour 3 segments in red, 2 segments in yellow and 1 segment</a:t>
            </a:r>
          </a:p>
          <a:p>
            <a:r>
              <a:rPr lang="en-GB" dirty="0">
                <a:latin typeface="Arial" panose="020B0604020202020204" pitchFamily="34" charset="0"/>
                <a:cs typeface="Arial" panose="020B0604020202020204" pitchFamily="34" charset="0"/>
              </a:rPr>
              <a:t>in blue.</a:t>
            </a: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Complete the information about your circle and write a number sentence:</a:t>
            </a:r>
          </a:p>
          <a:p>
            <a:r>
              <a:rPr lang="en-GB" b="1" dirty="0">
                <a:latin typeface="Arial" panose="020B0604020202020204" pitchFamily="34" charset="0"/>
                <a:cs typeface="Arial" panose="020B0604020202020204" pitchFamily="34" charset="0"/>
              </a:rPr>
              <a:t>________ of the circle is red.</a:t>
            </a:r>
          </a:p>
          <a:p>
            <a:r>
              <a:rPr lang="en-GB" b="1" dirty="0">
                <a:latin typeface="Arial" panose="020B0604020202020204" pitchFamily="34" charset="0"/>
                <a:cs typeface="Arial" panose="020B0604020202020204" pitchFamily="34" charset="0"/>
              </a:rPr>
              <a:t>________ of the circle is yellow.</a:t>
            </a:r>
          </a:p>
          <a:p>
            <a:r>
              <a:rPr lang="en-GB" b="1" dirty="0">
                <a:latin typeface="Arial" panose="020B0604020202020204" pitchFamily="34" charset="0"/>
                <a:cs typeface="Arial" panose="020B0604020202020204" pitchFamily="34" charset="0"/>
              </a:rPr>
              <a:t>________ of the circle is blue.</a:t>
            </a:r>
          </a:p>
          <a:p>
            <a:r>
              <a:rPr lang="en-GB" b="1" dirty="0">
                <a:latin typeface="Arial" panose="020B0604020202020204" pitchFamily="34" charset="0"/>
                <a:cs typeface="Arial" panose="020B0604020202020204" pitchFamily="34" charset="0"/>
              </a:rPr>
              <a:t>________ of the circle is coloured in.</a:t>
            </a:r>
          </a:p>
        </p:txBody>
      </p:sp>
      <p:sp>
        <p:nvSpPr>
          <p:cNvPr id="4" name="TextBox 3">
            <a:extLst>
              <a:ext uri="{FF2B5EF4-FFF2-40B4-BE49-F238E27FC236}">
                <a16:creationId xmlns:a16="http://schemas.microsoft.com/office/drawing/2014/main" id="{8C05C8AC-D2C7-4ABB-8FA8-7049613918CB}"/>
              </a:ext>
            </a:extLst>
          </p:cNvPr>
          <p:cNvSpPr txBox="1"/>
          <p:nvPr/>
        </p:nvSpPr>
        <p:spPr>
          <a:xfrm>
            <a:off x="177800" y="1500808"/>
            <a:ext cx="1306704" cy="307777"/>
          </a:xfrm>
          <a:prstGeom prst="rect">
            <a:avLst/>
          </a:prstGeom>
          <a:noFill/>
        </p:spPr>
        <p:txBody>
          <a:bodyPr wrap="none" rtlCol="0">
            <a:spAutoFit/>
          </a:bodyPr>
          <a:lstStyle/>
          <a:p>
            <a:r>
              <a:rPr lang="en-GB" sz="1400" b="1" u="sng" dirty="0">
                <a:latin typeface="Arial" panose="020B0604020202020204" pitchFamily="34" charset="0"/>
                <a:cs typeface="Arial" panose="020B0604020202020204" pitchFamily="34" charset="0"/>
              </a:rPr>
              <a:t>ACTIVITY 1a:</a:t>
            </a:r>
            <a:endParaRPr lang="en-GB" sz="1400" u="sng"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387EC290-CFBC-4839-8576-C16ED8C0A93C}"/>
              </a:ext>
            </a:extLst>
          </p:cNvPr>
          <p:cNvPicPr>
            <a:picLocks noChangeAspect="1"/>
          </p:cNvPicPr>
          <p:nvPr/>
        </p:nvPicPr>
        <p:blipFill>
          <a:blip r:embed="rId2"/>
          <a:stretch>
            <a:fillRect/>
          </a:stretch>
        </p:blipFill>
        <p:spPr>
          <a:xfrm>
            <a:off x="2702860" y="3201546"/>
            <a:ext cx="1424240" cy="1424240"/>
          </a:xfrm>
          <a:prstGeom prst="rect">
            <a:avLst/>
          </a:prstGeom>
        </p:spPr>
      </p:pic>
    </p:spTree>
    <p:extLst>
      <p:ext uri="{BB962C8B-B14F-4D97-AF65-F5344CB8AC3E}">
        <p14:creationId xmlns:p14="http://schemas.microsoft.com/office/powerpoint/2010/main" val="8132763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248C377B-5F94-45A0-810D-11F49E8CF68F}"/>
              </a:ext>
            </a:extLst>
          </p:cNvPr>
          <p:cNvSpPr txBox="1"/>
          <p:nvPr/>
        </p:nvSpPr>
        <p:spPr>
          <a:xfrm>
            <a:off x="180830" y="1808585"/>
            <a:ext cx="8963170" cy="4524315"/>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Cut a circle out of paper. </a:t>
            </a:r>
          </a:p>
          <a:p>
            <a:r>
              <a:rPr lang="en-GB" dirty="0">
                <a:latin typeface="Arial" panose="020B0604020202020204" pitchFamily="34" charset="0"/>
                <a:cs typeface="Arial" panose="020B0604020202020204" pitchFamily="34" charset="0"/>
              </a:rPr>
              <a:t>Fold it in half, then half again, then half again.</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Colour 3 segments in red, 2 segments in yellow and 1 segment</a:t>
            </a:r>
          </a:p>
          <a:p>
            <a:r>
              <a:rPr lang="en-GB" dirty="0">
                <a:latin typeface="Arial" panose="020B0604020202020204" pitchFamily="34" charset="0"/>
                <a:cs typeface="Arial" panose="020B0604020202020204" pitchFamily="34" charset="0"/>
              </a:rPr>
              <a:t>in blue.</a:t>
            </a: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Complete the information about your circle and write a number sentence:</a:t>
            </a:r>
          </a:p>
          <a:p>
            <a:r>
              <a:rPr lang="en-GB" b="1" u="sng" dirty="0">
                <a:solidFill>
                  <a:srgbClr val="DA2E41"/>
                </a:solidFill>
                <a:latin typeface="Arial" panose="020B0604020202020204" pitchFamily="34" charset="0"/>
                <a:cs typeface="Arial" panose="020B0604020202020204" pitchFamily="34" charset="0"/>
              </a:rPr>
              <a:t>Three eighths</a:t>
            </a:r>
            <a:r>
              <a:rPr lang="en-GB" b="1" dirty="0">
                <a:latin typeface="Arial" panose="020B0604020202020204" pitchFamily="34" charset="0"/>
                <a:cs typeface="Arial" panose="020B0604020202020204" pitchFamily="34" charset="0"/>
              </a:rPr>
              <a:t> of the circle is red.</a:t>
            </a:r>
          </a:p>
          <a:p>
            <a:r>
              <a:rPr lang="en-GB" b="1" u="sng" dirty="0">
                <a:solidFill>
                  <a:srgbClr val="DA2E41"/>
                </a:solidFill>
                <a:latin typeface="Arial" panose="020B0604020202020204" pitchFamily="34" charset="0"/>
                <a:cs typeface="Arial" panose="020B0604020202020204" pitchFamily="34" charset="0"/>
              </a:rPr>
              <a:t>Two eighths</a:t>
            </a:r>
            <a:r>
              <a:rPr lang="en-GB" b="1" dirty="0">
                <a:latin typeface="Arial" panose="020B0604020202020204" pitchFamily="34" charset="0"/>
                <a:cs typeface="Arial" panose="020B0604020202020204" pitchFamily="34" charset="0"/>
              </a:rPr>
              <a:t> of the circle is yellow.</a:t>
            </a:r>
          </a:p>
          <a:p>
            <a:r>
              <a:rPr lang="en-GB" b="1" u="sng" dirty="0">
                <a:solidFill>
                  <a:srgbClr val="DA2E41"/>
                </a:solidFill>
                <a:latin typeface="Arial" panose="020B0604020202020204" pitchFamily="34" charset="0"/>
                <a:cs typeface="Arial" panose="020B0604020202020204" pitchFamily="34" charset="0"/>
              </a:rPr>
              <a:t>One eighth</a:t>
            </a:r>
            <a:r>
              <a:rPr lang="en-GB" b="1" dirty="0">
                <a:latin typeface="Arial" panose="020B0604020202020204" pitchFamily="34" charset="0"/>
                <a:cs typeface="Arial" panose="020B0604020202020204" pitchFamily="34" charset="0"/>
              </a:rPr>
              <a:t> of the circle is blue.</a:t>
            </a:r>
          </a:p>
          <a:p>
            <a:r>
              <a:rPr lang="en-GB" b="1" u="sng" dirty="0">
                <a:solidFill>
                  <a:srgbClr val="DA2E41"/>
                </a:solidFill>
                <a:latin typeface="Arial" panose="020B0604020202020204" pitchFamily="34" charset="0"/>
                <a:cs typeface="Arial" panose="020B0604020202020204" pitchFamily="34" charset="0"/>
              </a:rPr>
              <a:t>Six eighths </a:t>
            </a:r>
            <a:r>
              <a:rPr lang="en-GB" b="1" dirty="0">
                <a:latin typeface="Arial" panose="020B0604020202020204" pitchFamily="34" charset="0"/>
                <a:cs typeface="Arial" panose="020B0604020202020204" pitchFamily="34" charset="0"/>
              </a:rPr>
              <a:t>of the circle is coloured in.</a:t>
            </a:r>
            <a:endParaRPr lang="en-GB"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8C05C8AC-D2C7-4ABB-8FA8-7049613918CB}"/>
              </a:ext>
            </a:extLst>
          </p:cNvPr>
          <p:cNvSpPr txBox="1"/>
          <p:nvPr/>
        </p:nvSpPr>
        <p:spPr>
          <a:xfrm>
            <a:off x="177800" y="1500808"/>
            <a:ext cx="1306704" cy="307777"/>
          </a:xfrm>
          <a:prstGeom prst="rect">
            <a:avLst/>
          </a:prstGeom>
          <a:noFill/>
        </p:spPr>
        <p:txBody>
          <a:bodyPr wrap="none" rtlCol="0">
            <a:spAutoFit/>
          </a:bodyPr>
          <a:lstStyle/>
          <a:p>
            <a:r>
              <a:rPr lang="en-GB" sz="1400" b="1" u="sng" dirty="0">
                <a:latin typeface="Arial" panose="020B0604020202020204" pitchFamily="34" charset="0"/>
                <a:cs typeface="Arial" panose="020B0604020202020204" pitchFamily="34" charset="0"/>
              </a:rPr>
              <a:t>ACTIVITY 1a:</a:t>
            </a:r>
            <a:endParaRPr lang="en-GB" sz="1400" u="sng"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B0DB6841-C4DA-4E73-82FC-52E16B0BEBAE}"/>
              </a:ext>
            </a:extLst>
          </p:cNvPr>
          <p:cNvPicPr>
            <a:picLocks noChangeAspect="1"/>
          </p:cNvPicPr>
          <p:nvPr/>
        </p:nvPicPr>
        <p:blipFill>
          <a:blip r:embed="rId2"/>
          <a:stretch>
            <a:fillRect/>
          </a:stretch>
        </p:blipFill>
        <p:spPr>
          <a:xfrm>
            <a:off x="2702860" y="3201546"/>
            <a:ext cx="1424240" cy="1424240"/>
          </a:xfrm>
          <a:prstGeom prst="rect">
            <a:avLst/>
          </a:prstGeom>
        </p:spPr>
      </p:pic>
      <p:pic>
        <p:nvPicPr>
          <p:cNvPr id="2" name="Picture 1">
            <a:extLst>
              <a:ext uri="{FF2B5EF4-FFF2-40B4-BE49-F238E27FC236}">
                <a16:creationId xmlns:a16="http://schemas.microsoft.com/office/drawing/2014/main" id="{70460540-77BA-4556-9395-4BAE0CA50F09}"/>
              </a:ext>
            </a:extLst>
          </p:cNvPr>
          <p:cNvPicPr>
            <a:picLocks noChangeAspect="1"/>
          </p:cNvPicPr>
          <p:nvPr/>
        </p:nvPicPr>
        <p:blipFill>
          <a:blip r:embed="rId3"/>
          <a:stretch>
            <a:fillRect/>
          </a:stretch>
        </p:blipFill>
        <p:spPr>
          <a:xfrm>
            <a:off x="5598097" y="5429347"/>
            <a:ext cx="2529588" cy="608382"/>
          </a:xfrm>
          <a:prstGeom prst="rect">
            <a:avLst/>
          </a:prstGeom>
        </p:spPr>
      </p:pic>
    </p:spTree>
    <p:extLst>
      <p:ext uri="{BB962C8B-B14F-4D97-AF65-F5344CB8AC3E}">
        <p14:creationId xmlns:p14="http://schemas.microsoft.com/office/powerpoint/2010/main" val="33610065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248C377B-5F94-45A0-810D-11F49E8CF68F}"/>
              </a:ext>
            </a:extLst>
          </p:cNvPr>
          <p:cNvSpPr txBox="1"/>
          <p:nvPr/>
        </p:nvSpPr>
        <p:spPr>
          <a:xfrm>
            <a:off x="180830" y="1808585"/>
            <a:ext cx="8963170" cy="286232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Look carefully at your answers to the Talking Time slide and </a:t>
            </a:r>
          </a:p>
          <a:p>
            <a:r>
              <a:rPr lang="en-GB" dirty="0">
                <a:latin typeface="Arial" panose="020B0604020202020204" pitchFamily="34" charset="0"/>
                <a:cs typeface="Arial" panose="020B0604020202020204" pitchFamily="34" charset="0"/>
              </a:rPr>
              <a:t>Activity 1a.</a:t>
            </a: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Can you explain how to add fractions when the denominators</a:t>
            </a:r>
          </a:p>
          <a:p>
            <a:r>
              <a:rPr lang="en-GB" dirty="0">
                <a:latin typeface="Arial" panose="020B0604020202020204" pitchFamily="34" charset="0"/>
                <a:cs typeface="Arial" panose="020B0604020202020204" pitchFamily="34" charset="0"/>
              </a:rPr>
              <a:t>are the same?</a:t>
            </a:r>
          </a:p>
          <a:p>
            <a:endParaRPr lang="en-GB"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8C05C8AC-D2C7-4ABB-8FA8-7049613918CB}"/>
              </a:ext>
            </a:extLst>
          </p:cNvPr>
          <p:cNvSpPr txBox="1"/>
          <p:nvPr/>
        </p:nvSpPr>
        <p:spPr>
          <a:xfrm>
            <a:off x="177800" y="1500808"/>
            <a:ext cx="1316322" cy="307777"/>
          </a:xfrm>
          <a:prstGeom prst="rect">
            <a:avLst/>
          </a:prstGeom>
          <a:noFill/>
        </p:spPr>
        <p:txBody>
          <a:bodyPr wrap="none" rtlCol="0">
            <a:spAutoFit/>
          </a:bodyPr>
          <a:lstStyle/>
          <a:p>
            <a:r>
              <a:rPr lang="en-GB" sz="1400" b="1" u="sng" dirty="0">
                <a:latin typeface="Arial" panose="020B0604020202020204" pitchFamily="34" charset="0"/>
                <a:cs typeface="Arial" panose="020B0604020202020204" pitchFamily="34" charset="0"/>
              </a:rPr>
              <a:t>ACTIVITY 1b:</a:t>
            </a:r>
            <a:endParaRPr lang="en-GB" sz="1400" u="sng" dirty="0">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70460540-77BA-4556-9395-4BAE0CA50F09}"/>
              </a:ext>
            </a:extLst>
          </p:cNvPr>
          <p:cNvPicPr>
            <a:picLocks noChangeAspect="1"/>
          </p:cNvPicPr>
          <p:nvPr/>
        </p:nvPicPr>
        <p:blipFill>
          <a:blip r:embed="rId2"/>
          <a:stretch>
            <a:fillRect/>
          </a:stretch>
        </p:blipFill>
        <p:spPr>
          <a:xfrm>
            <a:off x="3724217" y="2688486"/>
            <a:ext cx="2529588" cy="608382"/>
          </a:xfrm>
          <a:prstGeom prst="rect">
            <a:avLst/>
          </a:prstGeom>
        </p:spPr>
      </p:pic>
      <p:pic>
        <p:nvPicPr>
          <p:cNvPr id="6" name="Picture 5">
            <a:extLst>
              <a:ext uri="{FF2B5EF4-FFF2-40B4-BE49-F238E27FC236}">
                <a16:creationId xmlns:a16="http://schemas.microsoft.com/office/drawing/2014/main" id="{A6C99A37-ABCB-4DCF-812A-AD61DC994DD5}"/>
              </a:ext>
            </a:extLst>
          </p:cNvPr>
          <p:cNvPicPr>
            <a:picLocks noChangeAspect="1"/>
          </p:cNvPicPr>
          <p:nvPr/>
        </p:nvPicPr>
        <p:blipFill>
          <a:blip r:embed="rId3"/>
          <a:stretch>
            <a:fillRect/>
          </a:stretch>
        </p:blipFill>
        <p:spPr>
          <a:xfrm>
            <a:off x="299955" y="2647163"/>
            <a:ext cx="2590242" cy="631167"/>
          </a:xfrm>
          <a:prstGeom prst="rect">
            <a:avLst/>
          </a:prstGeom>
        </p:spPr>
      </p:pic>
    </p:spTree>
    <p:extLst>
      <p:ext uri="{BB962C8B-B14F-4D97-AF65-F5344CB8AC3E}">
        <p14:creationId xmlns:p14="http://schemas.microsoft.com/office/powerpoint/2010/main" val="289254345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31423</TotalTime>
  <Words>1206</Words>
  <Application>Microsoft Macintosh PowerPoint</Application>
  <PresentationFormat>On-screen Show (4:3)</PresentationFormat>
  <Paragraphs>242</Paragraphs>
  <Slides>22</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Bryant Bold</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Sparky Teaching</dc:creator>
  <cp:lastModifiedBy>Microsoft Office User</cp:lastModifiedBy>
  <cp:revision>656</cp:revision>
  <dcterms:created xsi:type="dcterms:W3CDTF">2018-09-08T23:27:11Z</dcterms:created>
  <dcterms:modified xsi:type="dcterms:W3CDTF">2020-03-26T09:08:30Z</dcterms:modified>
</cp:coreProperties>
</file>